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71" r:id="rId2"/>
    <p:sldId id="270" r:id="rId3"/>
    <p:sldId id="269" r:id="rId4"/>
    <p:sldId id="268" r:id="rId5"/>
    <p:sldId id="291" r:id="rId6"/>
    <p:sldId id="292" r:id="rId7"/>
    <p:sldId id="298" r:id="rId8"/>
    <p:sldId id="277" r:id="rId9"/>
    <p:sldId id="293" r:id="rId10"/>
    <p:sldId id="299" r:id="rId11"/>
    <p:sldId id="296" r:id="rId12"/>
    <p:sldId id="297" r:id="rId13"/>
    <p:sldId id="290" r:id="rId14"/>
    <p:sldId id="2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hyperlink" Target="https://towardsdatascience.com/pandas-tricks-for-imputing-missing-data-63da3d14c0d6" TargetMode="External"/><Relationship Id="rId2" Type="http://schemas.openxmlformats.org/officeDocument/2006/relationships/hyperlink" Target="https://www.codegrepper.com/code-examples/python/impute+missing+values+with+mode+in+python" TargetMode="External"/><Relationship Id="rId1" Type="http://schemas.openxmlformats.org/officeDocument/2006/relationships/hyperlink" Target="https://insideairbnb.com/get-the-data.html" TargetMode="External"/><Relationship Id="rId4" Type="http://schemas.openxmlformats.org/officeDocument/2006/relationships/hyperlink" Target="https://www.freecodecamp.org/news/the-penalty-of-missing-values-in-data-science-91b756f95a32/"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hyperlink" Target="https://towardsdatascience.com/pandas-tricks-for-imputing-missing-data-63da3d14c0d6" TargetMode="External"/><Relationship Id="rId2" Type="http://schemas.openxmlformats.org/officeDocument/2006/relationships/hyperlink" Target="https://www.codegrepper.com/code-examples/python/impute+missing+values+with+mode+in+python" TargetMode="External"/><Relationship Id="rId1" Type="http://schemas.openxmlformats.org/officeDocument/2006/relationships/hyperlink" Target="https://insideairbnb.com/get-the-data.html" TargetMode="External"/><Relationship Id="rId4" Type="http://schemas.openxmlformats.org/officeDocument/2006/relationships/hyperlink" Target="https://www.freecodecamp.org/news/the-penalty-of-missing-values-in-data-science-91b756f95a32/"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A3DFD-6867-4BE0-BCA4-D848E06895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B689524-B00C-429E-9749-6046BD3907BF}">
      <dgm:prSet/>
      <dgm:spPr/>
      <dgm:t>
        <a:bodyPr/>
        <a:lstStyle/>
        <a:p>
          <a:r>
            <a:rPr lang="en-US"/>
            <a:t>Dataset</a:t>
          </a:r>
        </a:p>
      </dgm:t>
    </dgm:pt>
    <dgm:pt modelId="{2BD9FF22-DFF7-499E-BCB4-A828907754F1}" type="parTrans" cxnId="{4429B5B0-58BD-4DBE-B301-F45719F0488A}">
      <dgm:prSet/>
      <dgm:spPr/>
      <dgm:t>
        <a:bodyPr/>
        <a:lstStyle/>
        <a:p>
          <a:endParaRPr lang="en-US"/>
        </a:p>
      </dgm:t>
    </dgm:pt>
    <dgm:pt modelId="{70D52DE9-9E5D-456D-80ED-CD3E68E40760}" type="sibTrans" cxnId="{4429B5B0-58BD-4DBE-B301-F45719F0488A}">
      <dgm:prSet/>
      <dgm:spPr/>
      <dgm:t>
        <a:bodyPr/>
        <a:lstStyle/>
        <a:p>
          <a:endParaRPr lang="en-US"/>
        </a:p>
      </dgm:t>
    </dgm:pt>
    <dgm:pt modelId="{93B62E11-29C7-4B7F-A549-9FC5BD43B179}">
      <dgm:prSet/>
      <dgm:spPr/>
      <dgm:t>
        <a:bodyPr/>
        <a:lstStyle/>
        <a:p>
          <a:pPr rtl="0"/>
          <a:r>
            <a:rPr lang="en-US" dirty="0"/>
            <a:t> The London listings Airbnb dataset comprises 66,640 observations and twenty-one variables.</a:t>
          </a:r>
        </a:p>
      </dgm:t>
    </dgm:pt>
    <dgm:pt modelId="{607B84AA-D1D5-4621-8EF3-FFE520A18C78}" type="parTrans" cxnId="{C136303B-7CE2-475A-A20E-C5DBAE307CB8}">
      <dgm:prSet/>
      <dgm:spPr/>
      <dgm:t>
        <a:bodyPr/>
        <a:lstStyle/>
        <a:p>
          <a:endParaRPr lang="en-US"/>
        </a:p>
      </dgm:t>
    </dgm:pt>
    <dgm:pt modelId="{4DC5D034-66CB-4FFE-9E1B-463F800BECA5}" type="sibTrans" cxnId="{C136303B-7CE2-475A-A20E-C5DBAE307CB8}">
      <dgm:prSet/>
      <dgm:spPr/>
      <dgm:t>
        <a:bodyPr/>
        <a:lstStyle/>
        <a:p>
          <a:endParaRPr lang="en-US"/>
        </a:p>
      </dgm:t>
    </dgm:pt>
    <dgm:pt modelId="{8A709AEE-2464-4F1B-90CF-BF95EF6D657A}">
      <dgm:prSet/>
      <dgm:spPr/>
      <dgm:t>
        <a:bodyPr/>
        <a:lstStyle/>
        <a:p>
          <a:r>
            <a:rPr lang="en-US"/>
            <a:t>Goal</a:t>
          </a:r>
        </a:p>
      </dgm:t>
    </dgm:pt>
    <dgm:pt modelId="{2743FDB7-D9AA-4B4A-80CD-0482A2FE6E14}" type="parTrans" cxnId="{A42F52E6-8A7D-4885-8123-BCB7A31B43A2}">
      <dgm:prSet/>
      <dgm:spPr/>
      <dgm:t>
        <a:bodyPr/>
        <a:lstStyle/>
        <a:p>
          <a:endParaRPr lang="en-US"/>
        </a:p>
      </dgm:t>
    </dgm:pt>
    <dgm:pt modelId="{E772D487-A9EA-4619-B2EC-6A68D02D6BDA}" type="sibTrans" cxnId="{A42F52E6-8A7D-4885-8123-BCB7A31B43A2}">
      <dgm:prSet/>
      <dgm:spPr/>
      <dgm:t>
        <a:bodyPr/>
        <a:lstStyle/>
        <a:p>
          <a:endParaRPr lang="en-US"/>
        </a:p>
      </dgm:t>
    </dgm:pt>
    <dgm:pt modelId="{C7CDE43A-98DA-491E-A4BF-509851754CBD}">
      <dgm:prSet/>
      <dgm:spPr/>
      <dgm:t>
        <a:bodyPr/>
        <a:lstStyle/>
        <a:p>
          <a:endParaRPr lang="en-US" dirty="0"/>
        </a:p>
      </dgm:t>
    </dgm:pt>
    <dgm:pt modelId="{F2AE065C-8A43-4C60-9DD7-EAC03B19BD40}" type="parTrans" cxnId="{81B8736F-AC76-4BAF-BA56-763A0A930471}">
      <dgm:prSet/>
      <dgm:spPr/>
      <dgm:t>
        <a:bodyPr/>
        <a:lstStyle/>
        <a:p>
          <a:endParaRPr lang="en-US"/>
        </a:p>
      </dgm:t>
    </dgm:pt>
    <dgm:pt modelId="{16911D43-9CEA-4FE5-BFB0-C76879844F1C}" type="sibTrans" cxnId="{81B8736F-AC76-4BAF-BA56-763A0A930471}">
      <dgm:prSet/>
      <dgm:spPr/>
      <dgm:t>
        <a:bodyPr/>
        <a:lstStyle/>
        <a:p>
          <a:endParaRPr lang="en-US"/>
        </a:p>
      </dgm:t>
    </dgm:pt>
    <dgm:pt modelId="{0A270788-C866-F54B-A285-05E3531AEF96}">
      <dgm:prSet/>
      <dgm:spPr/>
      <dgm:t>
        <a:bodyPr/>
        <a:lstStyle/>
        <a:p>
          <a:r>
            <a:rPr lang="en-US" dirty="0"/>
            <a:t>This final project aims to build a classification model to estimate the property's price in the Airbnb listings by considering the property's size, longitude, scope, location, and other variables. </a:t>
          </a:r>
        </a:p>
      </dgm:t>
    </dgm:pt>
    <dgm:pt modelId="{80DF1D35-F2DD-334D-B5FC-91945FC96809}" type="parTrans" cxnId="{84B75D54-8702-8A40-9517-9203D54980AE}">
      <dgm:prSet/>
      <dgm:spPr/>
      <dgm:t>
        <a:bodyPr/>
        <a:lstStyle/>
        <a:p>
          <a:endParaRPr lang="en-US"/>
        </a:p>
      </dgm:t>
    </dgm:pt>
    <dgm:pt modelId="{4C5867AC-BCF5-DC4D-B322-3C2F6E4B15D6}" type="sibTrans" cxnId="{84B75D54-8702-8A40-9517-9203D54980AE}">
      <dgm:prSet/>
      <dgm:spPr/>
      <dgm:t>
        <a:bodyPr/>
        <a:lstStyle/>
        <a:p>
          <a:endParaRPr lang="en-US"/>
        </a:p>
      </dgm:t>
    </dgm:pt>
    <dgm:pt modelId="{D1C22E39-CC87-8E4B-B373-93F24394BE4D}">
      <dgm:prSet/>
      <dgm:spPr/>
      <dgm:t>
        <a:bodyPr/>
        <a:lstStyle/>
        <a:p>
          <a:pPr rtl="0"/>
          <a:endParaRPr lang="en-US" dirty="0"/>
        </a:p>
      </dgm:t>
    </dgm:pt>
    <dgm:pt modelId="{7EE68DA1-3A8F-B848-88EE-76934CC29C94}" type="parTrans" cxnId="{3558E73C-6D42-4B41-B43F-116FCD085774}">
      <dgm:prSet/>
      <dgm:spPr/>
      <dgm:t>
        <a:bodyPr/>
        <a:lstStyle/>
        <a:p>
          <a:endParaRPr lang="en-US"/>
        </a:p>
      </dgm:t>
    </dgm:pt>
    <dgm:pt modelId="{04BAEAFB-1894-2D44-A131-44A0A3DA8192}" type="sibTrans" cxnId="{3558E73C-6D42-4B41-B43F-116FCD085774}">
      <dgm:prSet/>
      <dgm:spPr/>
      <dgm:t>
        <a:bodyPr/>
        <a:lstStyle/>
        <a:p>
          <a:endParaRPr lang="en-US"/>
        </a:p>
      </dgm:t>
    </dgm:pt>
    <dgm:pt modelId="{C68801DB-5890-DA42-9215-B8344FFBDCA3}" type="pres">
      <dgm:prSet presAssocID="{06DA3DFD-6867-4BE0-BCA4-D848E06895F5}" presName="linear" presStyleCnt="0">
        <dgm:presLayoutVars>
          <dgm:animLvl val="lvl"/>
          <dgm:resizeHandles val="exact"/>
        </dgm:presLayoutVars>
      </dgm:prSet>
      <dgm:spPr/>
    </dgm:pt>
    <dgm:pt modelId="{F426369A-08C9-F84A-8AA6-B9CA034314E2}" type="pres">
      <dgm:prSet presAssocID="{FB689524-B00C-429E-9749-6046BD3907BF}" presName="parentText" presStyleLbl="node1" presStyleIdx="0" presStyleCnt="2">
        <dgm:presLayoutVars>
          <dgm:chMax val="0"/>
          <dgm:bulletEnabled val="1"/>
        </dgm:presLayoutVars>
      </dgm:prSet>
      <dgm:spPr/>
    </dgm:pt>
    <dgm:pt modelId="{53957B62-AA33-8944-8DBD-4DAD34F40DEC}" type="pres">
      <dgm:prSet presAssocID="{FB689524-B00C-429E-9749-6046BD3907BF}" presName="childText" presStyleLbl="revTx" presStyleIdx="0" presStyleCnt="2">
        <dgm:presLayoutVars>
          <dgm:bulletEnabled val="1"/>
        </dgm:presLayoutVars>
      </dgm:prSet>
      <dgm:spPr/>
    </dgm:pt>
    <dgm:pt modelId="{DF69DD93-60D8-D742-A59F-271F0622179D}" type="pres">
      <dgm:prSet presAssocID="{8A709AEE-2464-4F1B-90CF-BF95EF6D657A}" presName="parentText" presStyleLbl="node1" presStyleIdx="1" presStyleCnt="2">
        <dgm:presLayoutVars>
          <dgm:chMax val="0"/>
          <dgm:bulletEnabled val="1"/>
        </dgm:presLayoutVars>
      </dgm:prSet>
      <dgm:spPr/>
    </dgm:pt>
    <dgm:pt modelId="{C5EB707E-6B1B-014D-8C14-330D674D2931}" type="pres">
      <dgm:prSet presAssocID="{8A709AEE-2464-4F1B-90CF-BF95EF6D657A}" presName="childText" presStyleLbl="revTx" presStyleIdx="1" presStyleCnt="2" custLinFactNeighborX="600" custLinFactNeighborY="28308">
        <dgm:presLayoutVars>
          <dgm:bulletEnabled val="1"/>
        </dgm:presLayoutVars>
      </dgm:prSet>
      <dgm:spPr/>
    </dgm:pt>
  </dgm:ptLst>
  <dgm:cxnLst>
    <dgm:cxn modelId="{C136303B-7CE2-475A-A20E-C5DBAE307CB8}" srcId="{FB689524-B00C-429E-9749-6046BD3907BF}" destId="{93B62E11-29C7-4B7F-A549-9FC5BD43B179}" srcOrd="0" destOrd="0" parTransId="{607B84AA-D1D5-4621-8EF3-FFE520A18C78}" sibTransId="{4DC5D034-66CB-4FFE-9E1B-463F800BECA5}"/>
    <dgm:cxn modelId="{3558E73C-6D42-4B41-B43F-116FCD085774}" srcId="{8A709AEE-2464-4F1B-90CF-BF95EF6D657A}" destId="{D1C22E39-CC87-8E4B-B373-93F24394BE4D}" srcOrd="2" destOrd="0" parTransId="{7EE68DA1-3A8F-B848-88EE-76934CC29C94}" sibTransId="{04BAEAFB-1894-2D44-A131-44A0A3DA8192}"/>
    <dgm:cxn modelId="{796F7E50-9DF5-974F-9EDB-1C41585F227A}" type="presOf" srcId="{D1C22E39-CC87-8E4B-B373-93F24394BE4D}" destId="{C5EB707E-6B1B-014D-8C14-330D674D2931}" srcOrd="0" destOrd="2" presId="urn:microsoft.com/office/officeart/2005/8/layout/vList2"/>
    <dgm:cxn modelId="{84B75D54-8702-8A40-9517-9203D54980AE}" srcId="{8A709AEE-2464-4F1B-90CF-BF95EF6D657A}" destId="{0A270788-C866-F54B-A285-05E3531AEF96}" srcOrd="1" destOrd="0" parTransId="{80DF1D35-F2DD-334D-B5FC-91945FC96809}" sibTransId="{4C5867AC-BCF5-DC4D-B322-3C2F6E4B15D6}"/>
    <dgm:cxn modelId="{C2DBBF5E-EF3F-D643-A8BB-90BE2A13E713}" type="presOf" srcId="{06DA3DFD-6867-4BE0-BCA4-D848E06895F5}" destId="{C68801DB-5890-DA42-9215-B8344FFBDCA3}" srcOrd="0" destOrd="0" presId="urn:microsoft.com/office/officeart/2005/8/layout/vList2"/>
    <dgm:cxn modelId="{81B8736F-AC76-4BAF-BA56-763A0A930471}" srcId="{8A709AEE-2464-4F1B-90CF-BF95EF6D657A}" destId="{C7CDE43A-98DA-491E-A4BF-509851754CBD}" srcOrd="0" destOrd="0" parTransId="{F2AE065C-8A43-4C60-9DD7-EAC03B19BD40}" sibTransId="{16911D43-9CEA-4FE5-BFB0-C76879844F1C}"/>
    <dgm:cxn modelId="{018BF470-A302-4F43-AD3F-474ABC526769}" type="presOf" srcId="{8A709AEE-2464-4F1B-90CF-BF95EF6D657A}" destId="{DF69DD93-60D8-D742-A59F-271F0622179D}" srcOrd="0" destOrd="0" presId="urn:microsoft.com/office/officeart/2005/8/layout/vList2"/>
    <dgm:cxn modelId="{1BFDFD70-81B7-9D47-B984-8FE16E4DF12F}" type="presOf" srcId="{93B62E11-29C7-4B7F-A549-9FC5BD43B179}" destId="{53957B62-AA33-8944-8DBD-4DAD34F40DEC}" srcOrd="0" destOrd="0" presId="urn:microsoft.com/office/officeart/2005/8/layout/vList2"/>
    <dgm:cxn modelId="{7D125B73-7D6D-984E-9ACE-F0ECEABCDE94}" type="presOf" srcId="{C7CDE43A-98DA-491E-A4BF-509851754CBD}" destId="{C5EB707E-6B1B-014D-8C14-330D674D2931}" srcOrd="0" destOrd="0" presId="urn:microsoft.com/office/officeart/2005/8/layout/vList2"/>
    <dgm:cxn modelId="{4429B5B0-58BD-4DBE-B301-F45719F0488A}" srcId="{06DA3DFD-6867-4BE0-BCA4-D848E06895F5}" destId="{FB689524-B00C-429E-9749-6046BD3907BF}" srcOrd="0" destOrd="0" parTransId="{2BD9FF22-DFF7-499E-BCB4-A828907754F1}" sibTransId="{70D52DE9-9E5D-456D-80ED-CD3E68E40760}"/>
    <dgm:cxn modelId="{7282B3B2-3C51-664E-8707-4B025F97CE75}" type="presOf" srcId="{0A270788-C866-F54B-A285-05E3531AEF96}" destId="{C5EB707E-6B1B-014D-8C14-330D674D2931}" srcOrd="0" destOrd="1" presId="urn:microsoft.com/office/officeart/2005/8/layout/vList2"/>
    <dgm:cxn modelId="{A42F52E6-8A7D-4885-8123-BCB7A31B43A2}" srcId="{06DA3DFD-6867-4BE0-BCA4-D848E06895F5}" destId="{8A709AEE-2464-4F1B-90CF-BF95EF6D657A}" srcOrd="1" destOrd="0" parTransId="{2743FDB7-D9AA-4B4A-80CD-0482A2FE6E14}" sibTransId="{E772D487-A9EA-4619-B2EC-6A68D02D6BDA}"/>
    <dgm:cxn modelId="{3B9B02EF-DE1C-414F-9FC1-D59F1DC524D3}" type="presOf" srcId="{FB689524-B00C-429E-9749-6046BD3907BF}" destId="{F426369A-08C9-F84A-8AA6-B9CA034314E2}" srcOrd="0" destOrd="0" presId="urn:microsoft.com/office/officeart/2005/8/layout/vList2"/>
    <dgm:cxn modelId="{45A6752E-5161-ED4B-8C59-8DC9411E95D0}" type="presParOf" srcId="{C68801DB-5890-DA42-9215-B8344FFBDCA3}" destId="{F426369A-08C9-F84A-8AA6-B9CA034314E2}" srcOrd="0" destOrd="0" presId="urn:microsoft.com/office/officeart/2005/8/layout/vList2"/>
    <dgm:cxn modelId="{7C4B5807-0040-2F44-8F3A-F7F21F63BE9C}" type="presParOf" srcId="{C68801DB-5890-DA42-9215-B8344FFBDCA3}" destId="{53957B62-AA33-8944-8DBD-4DAD34F40DEC}" srcOrd="1" destOrd="0" presId="urn:microsoft.com/office/officeart/2005/8/layout/vList2"/>
    <dgm:cxn modelId="{38AA602D-206F-0347-9838-3FFF2449178A}" type="presParOf" srcId="{C68801DB-5890-DA42-9215-B8344FFBDCA3}" destId="{DF69DD93-60D8-D742-A59F-271F0622179D}" srcOrd="2" destOrd="0" presId="urn:microsoft.com/office/officeart/2005/8/layout/vList2"/>
    <dgm:cxn modelId="{C693FA78-6CA8-4944-A73D-972BCAC2B1BE}" type="presParOf" srcId="{C68801DB-5890-DA42-9215-B8344FFBDCA3}" destId="{C5EB707E-6B1B-014D-8C14-330D674D293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D245C4-EF4D-4F6E-BB3C-D25EB5723BA6}"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13CCDD79-1DC1-4FAA-BD16-6DF509EA2066}">
      <dgm:prSet/>
      <dgm:spPr/>
      <dgm:t>
        <a:bodyPr/>
        <a:lstStyle/>
        <a:p>
          <a:pPr>
            <a:lnSpc>
              <a:spcPct val="100000"/>
            </a:lnSpc>
          </a:pPr>
          <a:r>
            <a:rPr lang="en-US"/>
            <a:t>Which Neighborhood has the highest number of listings?</a:t>
          </a:r>
        </a:p>
      </dgm:t>
    </dgm:pt>
    <dgm:pt modelId="{CC0869E5-C50B-4B74-BDDE-E3F7D61150C1}" type="parTrans" cxnId="{EC8A7DCB-52C7-49D6-834F-2173BA770446}">
      <dgm:prSet/>
      <dgm:spPr/>
      <dgm:t>
        <a:bodyPr/>
        <a:lstStyle/>
        <a:p>
          <a:endParaRPr lang="en-US"/>
        </a:p>
      </dgm:t>
    </dgm:pt>
    <dgm:pt modelId="{9BCA43B5-742D-4E2C-BD95-336462AE6FA5}" type="sibTrans" cxnId="{EC8A7DCB-52C7-49D6-834F-2173BA770446}">
      <dgm:prSet/>
      <dgm:spPr/>
      <dgm:t>
        <a:bodyPr/>
        <a:lstStyle/>
        <a:p>
          <a:pPr>
            <a:lnSpc>
              <a:spcPct val="100000"/>
            </a:lnSpc>
          </a:pPr>
          <a:endParaRPr lang="en-US"/>
        </a:p>
      </dgm:t>
    </dgm:pt>
    <dgm:pt modelId="{281F644C-544E-4E70-AF94-86608344CC8D}">
      <dgm:prSet/>
      <dgm:spPr/>
      <dgm:t>
        <a:bodyPr/>
        <a:lstStyle/>
        <a:p>
          <a:pPr>
            <a:lnSpc>
              <a:spcPct val="100000"/>
            </a:lnSpc>
          </a:pPr>
          <a:r>
            <a:rPr lang="en-US"/>
            <a:t>What are the highest and least available room types in the property listings?</a:t>
          </a:r>
        </a:p>
      </dgm:t>
    </dgm:pt>
    <dgm:pt modelId="{50028EBF-4D2F-44AF-885D-0837A174CCC7}" type="parTrans" cxnId="{D20C363E-BB8A-44FB-852A-4E458D8CD3A9}">
      <dgm:prSet/>
      <dgm:spPr/>
      <dgm:t>
        <a:bodyPr/>
        <a:lstStyle/>
        <a:p>
          <a:endParaRPr lang="en-US"/>
        </a:p>
      </dgm:t>
    </dgm:pt>
    <dgm:pt modelId="{5790D2A5-82EA-45A3-A14F-AF1553B6253A}" type="sibTrans" cxnId="{D20C363E-BB8A-44FB-852A-4E458D8CD3A9}">
      <dgm:prSet/>
      <dgm:spPr/>
      <dgm:t>
        <a:bodyPr/>
        <a:lstStyle/>
        <a:p>
          <a:pPr>
            <a:lnSpc>
              <a:spcPct val="100000"/>
            </a:lnSpc>
          </a:pPr>
          <a:endParaRPr lang="en-US"/>
        </a:p>
      </dgm:t>
    </dgm:pt>
    <dgm:pt modelId="{AACD0560-9473-44FE-9821-786E59B5FA57}">
      <dgm:prSet/>
      <dgm:spPr/>
      <dgm:t>
        <a:bodyPr/>
        <a:lstStyle/>
        <a:p>
          <a:pPr>
            <a:lnSpc>
              <a:spcPct val="100000"/>
            </a:lnSpc>
          </a:pPr>
          <a:r>
            <a:rPr lang="en-US"/>
            <a:t>Most listings are under which price?</a:t>
          </a:r>
        </a:p>
      </dgm:t>
    </dgm:pt>
    <dgm:pt modelId="{2D6A79A9-752F-46C7-9B07-48A967404567}" type="parTrans" cxnId="{64FF6313-BB2A-477B-8DE4-AE5AD31D53BE}">
      <dgm:prSet/>
      <dgm:spPr/>
      <dgm:t>
        <a:bodyPr/>
        <a:lstStyle/>
        <a:p>
          <a:endParaRPr lang="en-US"/>
        </a:p>
      </dgm:t>
    </dgm:pt>
    <dgm:pt modelId="{2CDACE39-D3BA-450E-90D5-B0628B84D0F5}" type="sibTrans" cxnId="{64FF6313-BB2A-477B-8DE4-AE5AD31D53BE}">
      <dgm:prSet/>
      <dgm:spPr/>
      <dgm:t>
        <a:bodyPr/>
        <a:lstStyle/>
        <a:p>
          <a:pPr>
            <a:lnSpc>
              <a:spcPct val="100000"/>
            </a:lnSpc>
          </a:pPr>
          <a:endParaRPr lang="en-US"/>
        </a:p>
      </dgm:t>
    </dgm:pt>
    <dgm:pt modelId="{852C2B51-0784-46F2-AFA2-5E594F10C20C}">
      <dgm:prSet/>
      <dgm:spPr/>
      <dgm:t>
        <a:bodyPr/>
        <a:lstStyle/>
        <a:p>
          <a:pPr>
            <a:lnSpc>
              <a:spcPct val="100000"/>
            </a:lnSpc>
          </a:pPr>
          <a:r>
            <a:rPr lang="en-US"/>
            <a:t>Do the location and other features significantly impact the price of listings?</a:t>
          </a:r>
        </a:p>
      </dgm:t>
    </dgm:pt>
    <dgm:pt modelId="{7F39ED91-5539-4228-9462-3FD5A3DF3CA5}" type="parTrans" cxnId="{A1F03727-9F9D-4DEF-9118-9C6FE5DA6D0B}">
      <dgm:prSet/>
      <dgm:spPr/>
      <dgm:t>
        <a:bodyPr/>
        <a:lstStyle/>
        <a:p>
          <a:endParaRPr lang="en-US"/>
        </a:p>
      </dgm:t>
    </dgm:pt>
    <dgm:pt modelId="{23C68BD1-32DF-4781-BF75-76DB90118B69}" type="sibTrans" cxnId="{A1F03727-9F9D-4DEF-9118-9C6FE5DA6D0B}">
      <dgm:prSet/>
      <dgm:spPr/>
      <dgm:t>
        <a:bodyPr/>
        <a:lstStyle/>
        <a:p>
          <a:endParaRPr lang="en-US"/>
        </a:p>
      </dgm:t>
    </dgm:pt>
    <dgm:pt modelId="{F2BB0645-A69C-4B76-AD0C-672A57C64708}" type="pres">
      <dgm:prSet presAssocID="{09D245C4-EF4D-4F6E-BB3C-D25EB5723BA6}" presName="root" presStyleCnt="0">
        <dgm:presLayoutVars>
          <dgm:dir/>
          <dgm:resizeHandles val="exact"/>
        </dgm:presLayoutVars>
      </dgm:prSet>
      <dgm:spPr/>
    </dgm:pt>
    <dgm:pt modelId="{A61A4639-9A82-4839-9E81-27A026F83027}" type="pres">
      <dgm:prSet presAssocID="{09D245C4-EF4D-4F6E-BB3C-D25EB5723BA6}" presName="container" presStyleCnt="0">
        <dgm:presLayoutVars>
          <dgm:dir/>
          <dgm:resizeHandles val="exact"/>
        </dgm:presLayoutVars>
      </dgm:prSet>
      <dgm:spPr/>
    </dgm:pt>
    <dgm:pt modelId="{86DD8702-A316-4FFA-82B6-038850902D51}" type="pres">
      <dgm:prSet presAssocID="{13CCDD79-1DC1-4FAA-BD16-6DF509EA2066}" presName="compNode" presStyleCnt="0"/>
      <dgm:spPr/>
    </dgm:pt>
    <dgm:pt modelId="{064F9871-69D7-44B3-9F4B-33B48720AD88}" type="pres">
      <dgm:prSet presAssocID="{13CCDD79-1DC1-4FAA-BD16-6DF509EA2066}" presName="iconBgRect" presStyleLbl="bgShp" presStyleIdx="0" presStyleCnt="4"/>
      <dgm:spPr/>
    </dgm:pt>
    <dgm:pt modelId="{57930D12-6673-4A19-BC0F-0C547AA5056E}" type="pres">
      <dgm:prSet presAssocID="{13CCDD79-1DC1-4FAA-BD16-6DF509EA20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E19B53C4-57FD-44D3-B564-A8A86698B086}" type="pres">
      <dgm:prSet presAssocID="{13CCDD79-1DC1-4FAA-BD16-6DF509EA2066}" presName="spaceRect" presStyleCnt="0"/>
      <dgm:spPr/>
    </dgm:pt>
    <dgm:pt modelId="{F91F8A3D-941F-4781-9B24-B538A9AD94B9}" type="pres">
      <dgm:prSet presAssocID="{13CCDD79-1DC1-4FAA-BD16-6DF509EA2066}" presName="textRect" presStyleLbl="revTx" presStyleIdx="0" presStyleCnt="4">
        <dgm:presLayoutVars>
          <dgm:chMax val="1"/>
          <dgm:chPref val="1"/>
        </dgm:presLayoutVars>
      </dgm:prSet>
      <dgm:spPr/>
    </dgm:pt>
    <dgm:pt modelId="{9E3FE776-3168-4036-8EA0-C82FCA9EF0C2}" type="pres">
      <dgm:prSet presAssocID="{9BCA43B5-742D-4E2C-BD95-336462AE6FA5}" presName="sibTrans" presStyleLbl="sibTrans2D1" presStyleIdx="0" presStyleCnt="0"/>
      <dgm:spPr/>
    </dgm:pt>
    <dgm:pt modelId="{B2F7843A-5B8A-4BBC-B6B9-A8C8C46F8FC6}" type="pres">
      <dgm:prSet presAssocID="{281F644C-544E-4E70-AF94-86608344CC8D}" presName="compNode" presStyleCnt="0"/>
      <dgm:spPr/>
    </dgm:pt>
    <dgm:pt modelId="{5BBBE85D-260E-4C30-AF9E-3AD65C3941E6}" type="pres">
      <dgm:prSet presAssocID="{281F644C-544E-4E70-AF94-86608344CC8D}" presName="iconBgRect" presStyleLbl="bgShp" presStyleIdx="1" presStyleCnt="4"/>
      <dgm:spPr/>
    </dgm:pt>
    <dgm:pt modelId="{D5B0B7B3-808B-4A45-B3E9-98805D64578E}" type="pres">
      <dgm:prSet presAssocID="{281F644C-544E-4E70-AF94-86608344CC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1AED6A8B-EBF1-4A36-B83F-8A22327D2D6B}" type="pres">
      <dgm:prSet presAssocID="{281F644C-544E-4E70-AF94-86608344CC8D}" presName="spaceRect" presStyleCnt="0"/>
      <dgm:spPr/>
    </dgm:pt>
    <dgm:pt modelId="{3A6D1B89-3034-46E1-AC49-3486DD4DFA08}" type="pres">
      <dgm:prSet presAssocID="{281F644C-544E-4E70-AF94-86608344CC8D}" presName="textRect" presStyleLbl="revTx" presStyleIdx="1" presStyleCnt="4">
        <dgm:presLayoutVars>
          <dgm:chMax val="1"/>
          <dgm:chPref val="1"/>
        </dgm:presLayoutVars>
      </dgm:prSet>
      <dgm:spPr/>
    </dgm:pt>
    <dgm:pt modelId="{AB83CD28-02B0-4B25-9851-E451478E4CC4}" type="pres">
      <dgm:prSet presAssocID="{5790D2A5-82EA-45A3-A14F-AF1553B6253A}" presName="sibTrans" presStyleLbl="sibTrans2D1" presStyleIdx="0" presStyleCnt="0"/>
      <dgm:spPr/>
    </dgm:pt>
    <dgm:pt modelId="{54161DCD-22A9-4253-A279-3FCB24AA73B1}" type="pres">
      <dgm:prSet presAssocID="{AACD0560-9473-44FE-9821-786E59B5FA57}" presName="compNode" presStyleCnt="0"/>
      <dgm:spPr/>
    </dgm:pt>
    <dgm:pt modelId="{F3F3FB72-F3CC-4DF3-9167-D08DFF6A251B}" type="pres">
      <dgm:prSet presAssocID="{AACD0560-9473-44FE-9821-786E59B5FA57}" presName="iconBgRect" presStyleLbl="bgShp" presStyleIdx="2" presStyleCnt="4"/>
      <dgm:spPr/>
    </dgm:pt>
    <dgm:pt modelId="{0CED052A-F3B0-462F-A28B-9B19E4E4D057}" type="pres">
      <dgm:prSet presAssocID="{AACD0560-9473-44FE-9821-786E59B5FA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9846FA60-F21D-44FC-BF0A-7E282299DE9F}" type="pres">
      <dgm:prSet presAssocID="{AACD0560-9473-44FE-9821-786E59B5FA57}" presName="spaceRect" presStyleCnt="0"/>
      <dgm:spPr/>
    </dgm:pt>
    <dgm:pt modelId="{9BF5240E-7C63-4157-80F0-30C2DCB18B1E}" type="pres">
      <dgm:prSet presAssocID="{AACD0560-9473-44FE-9821-786E59B5FA57}" presName="textRect" presStyleLbl="revTx" presStyleIdx="2" presStyleCnt="4">
        <dgm:presLayoutVars>
          <dgm:chMax val="1"/>
          <dgm:chPref val="1"/>
        </dgm:presLayoutVars>
      </dgm:prSet>
      <dgm:spPr/>
    </dgm:pt>
    <dgm:pt modelId="{52E9176B-74B9-43C2-9DDC-250901687DF4}" type="pres">
      <dgm:prSet presAssocID="{2CDACE39-D3BA-450E-90D5-B0628B84D0F5}" presName="sibTrans" presStyleLbl="sibTrans2D1" presStyleIdx="0" presStyleCnt="0"/>
      <dgm:spPr/>
    </dgm:pt>
    <dgm:pt modelId="{D65679CD-9328-4C10-8200-13E6A4E635E9}" type="pres">
      <dgm:prSet presAssocID="{852C2B51-0784-46F2-AFA2-5E594F10C20C}" presName="compNode" presStyleCnt="0"/>
      <dgm:spPr/>
    </dgm:pt>
    <dgm:pt modelId="{20B2B578-D22F-404A-A0DF-103D9CA1A07F}" type="pres">
      <dgm:prSet presAssocID="{852C2B51-0784-46F2-AFA2-5E594F10C20C}" presName="iconBgRect" presStyleLbl="bgShp" presStyleIdx="3" presStyleCnt="4"/>
      <dgm:spPr/>
    </dgm:pt>
    <dgm:pt modelId="{C1DD9140-9581-411A-BE2F-22EDF520CFE1}" type="pres">
      <dgm:prSet presAssocID="{852C2B51-0784-46F2-AFA2-5E594F10C2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ilding"/>
        </a:ext>
      </dgm:extLst>
    </dgm:pt>
    <dgm:pt modelId="{7B8A65E6-402A-45A2-B3F9-C63CCFCDB323}" type="pres">
      <dgm:prSet presAssocID="{852C2B51-0784-46F2-AFA2-5E594F10C20C}" presName="spaceRect" presStyleCnt="0"/>
      <dgm:spPr/>
    </dgm:pt>
    <dgm:pt modelId="{8436F7CA-EB8B-451F-8532-15C6D58319AA}" type="pres">
      <dgm:prSet presAssocID="{852C2B51-0784-46F2-AFA2-5E594F10C20C}" presName="textRect" presStyleLbl="revTx" presStyleIdx="3" presStyleCnt="4">
        <dgm:presLayoutVars>
          <dgm:chMax val="1"/>
          <dgm:chPref val="1"/>
        </dgm:presLayoutVars>
      </dgm:prSet>
      <dgm:spPr/>
    </dgm:pt>
  </dgm:ptLst>
  <dgm:cxnLst>
    <dgm:cxn modelId="{AE442001-DA6C-BA4C-9777-A0AEB05ACE4D}" type="presOf" srcId="{2CDACE39-D3BA-450E-90D5-B0628B84D0F5}" destId="{52E9176B-74B9-43C2-9DDC-250901687DF4}" srcOrd="0" destOrd="0" presId="urn:microsoft.com/office/officeart/2018/2/layout/IconCircleList"/>
    <dgm:cxn modelId="{64FF6313-BB2A-477B-8DE4-AE5AD31D53BE}" srcId="{09D245C4-EF4D-4F6E-BB3C-D25EB5723BA6}" destId="{AACD0560-9473-44FE-9821-786E59B5FA57}" srcOrd="2" destOrd="0" parTransId="{2D6A79A9-752F-46C7-9B07-48A967404567}" sibTransId="{2CDACE39-D3BA-450E-90D5-B0628B84D0F5}"/>
    <dgm:cxn modelId="{A1F03727-9F9D-4DEF-9118-9C6FE5DA6D0B}" srcId="{09D245C4-EF4D-4F6E-BB3C-D25EB5723BA6}" destId="{852C2B51-0784-46F2-AFA2-5E594F10C20C}" srcOrd="3" destOrd="0" parTransId="{7F39ED91-5539-4228-9462-3FD5A3DF3CA5}" sibTransId="{23C68BD1-32DF-4781-BF75-76DB90118B69}"/>
    <dgm:cxn modelId="{AA494328-DC3F-8E47-99B7-3584A6C157F3}" type="presOf" srcId="{AACD0560-9473-44FE-9821-786E59B5FA57}" destId="{9BF5240E-7C63-4157-80F0-30C2DCB18B1E}" srcOrd="0" destOrd="0" presId="urn:microsoft.com/office/officeart/2018/2/layout/IconCircleList"/>
    <dgm:cxn modelId="{D45ACE2F-336E-084F-85C0-47E13EB30EEC}" type="presOf" srcId="{13CCDD79-1DC1-4FAA-BD16-6DF509EA2066}" destId="{F91F8A3D-941F-4781-9B24-B538A9AD94B9}" srcOrd="0" destOrd="0" presId="urn:microsoft.com/office/officeart/2018/2/layout/IconCircleList"/>
    <dgm:cxn modelId="{D20C363E-BB8A-44FB-852A-4E458D8CD3A9}" srcId="{09D245C4-EF4D-4F6E-BB3C-D25EB5723BA6}" destId="{281F644C-544E-4E70-AF94-86608344CC8D}" srcOrd="1" destOrd="0" parTransId="{50028EBF-4D2F-44AF-885D-0837A174CCC7}" sibTransId="{5790D2A5-82EA-45A3-A14F-AF1553B6253A}"/>
    <dgm:cxn modelId="{B0EC1C4F-14D3-F541-939B-B42B17587D4D}" type="presOf" srcId="{5790D2A5-82EA-45A3-A14F-AF1553B6253A}" destId="{AB83CD28-02B0-4B25-9851-E451478E4CC4}" srcOrd="0" destOrd="0" presId="urn:microsoft.com/office/officeart/2018/2/layout/IconCircleList"/>
    <dgm:cxn modelId="{AA496953-C731-E940-8ECA-8440248A144B}" type="presOf" srcId="{281F644C-544E-4E70-AF94-86608344CC8D}" destId="{3A6D1B89-3034-46E1-AC49-3486DD4DFA08}" srcOrd="0" destOrd="0" presId="urn:microsoft.com/office/officeart/2018/2/layout/IconCircleList"/>
    <dgm:cxn modelId="{FF7D3C99-DAFD-294D-9AEF-45D79B1DAA9D}" type="presOf" srcId="{852C2B51-0784-46F2-AFA2-5E594F10C20C}" destId="{8436F7CA-EB8B-451F-8532-15C6D58319AA}" srcOrd="0" destOrd="0" presId="urn:microsoft.com/office/officeart/2018/2/layout/IconCircleList"/>
    <dgm:cxn modelId="{979BBFB3-E40D-1D40-8EDE-3DE4BCD3B6B2}" type="presOf" srcId="{9BCA43B5-742D-4E2C-BD95-336462AE6FA5}" destId="{9E3FE776-3168-4036-8EA0-C82FCA9EF0C2}" srcOrd="0" destOrd="0" presId="urn:microsoft.com/office/officeart/2018/2/layout/IconCircleList"/>
    <dgm:cxn modelId="{EC8A7DCB-52C7-49D6-834F-2173BA770446}" srcId="{09D245C4-EF4D-4F6E-BB3C-D25EB5723BA6}" destId="{13CCDD79-1DC1-4FAA-BD16-6DF509EA2066}" srcOrd="0" destOrd="0" parTransId="{CC0869E5-C50B-4B74-BDDE-E3F7D61150C1}" sibTransId="{9BCA43B5-742D-4E2C-BD95-336462AE6FA5}"/>
    <dgm:cxn modelId="{EA2119E3-7FC9-2643-8C5A-69F2F8BA5FE3}" type="presOf" srcId="{09D245C4-EF4D-4F6E-BB3C-D25EB5723BA6}" destId="{F2BB0645-A69C-4B76-AD0C-672A57C64708}" srcOrd="0" destOrd="0" presId="urn:microsoft.com/office/officeart/2018/2/layout/IconCircleList"/>
    <dgm:cxn modelId="{D9CD1191-10D4-9B47-A88B-E54D68C5CE5E}" type="presParOf" srcId="{F2BB0645-A69C-4B76-AD0C-672A57C64708}" destId="{A61A4639-9A82-4839-9E81-27A026F83027}" srcOrd="0" destOrd="0" presId="urn:microsoft.com/office/officeart/2018/2/layout/IconCircleList"/>
    <dgm:cxn modelId="{2BEEE485-3A2C-EA42-88F7-EAC2A63F159D}" type="presParOf" srcId="{A61A4639-9A82-4839-9E81-27A026F83027}" destId="{86DD8702-A316-4FFA-82B6-038850902D51}" srcOrd="0" destOrd="0" presId="urn:microsoft.com/office/officeart/2018/2/layout/IconCircleList"/>
    <dgm:cxn modelId="{A24902C2-EEF6-7A4E-924C-7A30E6C47245}" type="presParOf" srcId="{86DD8702-A316-4FFA-82B6-038850902D51}" destId="{064F9871-69D7-44B3-9F4B-33B48720AD88}" srcOrd="0" destOrd="0" presId="urn:microsoft.com/office/officeart/2018/2/layout/IconCircleList"/>
    <dgm:cxn modelId="{F6299672-6D51-774F-8CDA-46417BE0EABD}" type="presParOf" srcId="{86DD8702-A316-4FFA-82B6-038850902D51}" destId="{57930D12-6673-4A19-BC0F-0C547AA5056E}" srcOrd="1" destOrd="0" presId="urn:microsoft.com/office/officeart/2018/2/layout/IconCircleList"/>
    <dgm:cxn modelId="{96271BA4-2A8F-8C4E-951D-41B1C70C672C}" type="presParOf" srcId="{86DD8702-A316-4FFA-82B6-038850902D51}" destId="{E19B53C4-57FD-44D3-B564-A8A86698B086}" srcOrd="2" destOrd="0" presId="urn:microsoft.com/office/officeart/2018/2/layout/IconCircleList"/>
    <dgm:cxn modelId="{6198CAEE-1E28-6140-9532-EB50C820F0A6}" type="presParOf" srcId="{86DD8702-A316-4FFA-82B6-038850902D51}" destId="{F91F8A3D-941F-4781-9B24-B538A9AD94B9}" srcOrd="3" destOrd="0" presId="urn:microsoft.com/office/officeart/2018/2/layout/IconCircleList"/>
    <dgm:cxn modelId="{5B099DC7-8C50-0B48-85AF-79817060A5D6}" type="presParOf" srcId="{A61A4639-9A82-4839-9E81-27A026F83027}" destId="{9E3FE776-3168-4036-8EA0-C82FCA9EF0C2}" srcOrd="1" destOrd="0" presId="urn:microsoft.com/office/officeart/2018/2/layout/IconCircleList"/>
    <dgm:cxn modelId="{A50759CE-6279-354E-AF97-77CE9F5DC78C}" type="presParOf" srcId="{A61A4639-9A82-4839-9E81-27A026F83027}" destId="{B2F7843A-5B8A-4BBC-B6B9-A8C8C46F8FC6}" srcOrd="2" destOrd="0" presId="urn:microsoft.com/office/officeart/2018/2/layout/IconCircleList"/>
    <dgm:cxn modelId="{5A44ED9F-3E13-BB4B-9EEF-96F56FCD21A5}" type="presParOf" srcId="{B2F7843A-5B8A-4BBC-B6B9-A8C8C46F8FC6}" destId="{5BBBE85D-260E-4C30-AF9E-3AD65C3941E6}" srcOrd="0" destOrd="0" presId="urn:microsoft.com/office/officeart/2018/2/layout/IconCircleList"/>
    <dgm:cxn modelId="{2094262B-ECF5-7F4C-B603-49322524E95A}" type="presParOf" srcId="{B2F7843A-5B8A-4BBC-B6B9-A8C8C46F8FC6}" destId="{D5B0B7B3-808B-4A45-B3E9-98805D64578E}" srcOrd="1" destOrd="0" presId="urn:microsoft.com/office/officeart/2018/2/layout/IconCircleList"/>
    <dgm:cxn modelId="{94E40468-2C8A-7D4D-BEE5-422805C086D9}" type="presParOf" srcId="{B2F7843A-5B8A-4BBC-B6B9-A8C8C46F8FC6}" destId="{1AED6A8B-EBF1-4A36-B83F-8A22327D2D6B}" srcOrd="2" destOrd="0" presId="urn:microsoft.com/office/officeart/2018/2/layout/IconCircleList"/>
    <dgm:cxn modelId="{A3443FD9-B593-F34C-A66E-96A2552F51F6}" type="presParOf" srcId="{B2F7843A-5B8A-4BBC-B6B9-A8C8C46F8FC6}" destId="{3A6D1B89-3034-46E1-AC49-3486DD4DFA08}" srcOrd="3" destOrd="0" presId="urn:microsoft.com/office/officeart/2018/2/layout/IconCircleList"/>
    <dgm:cxn modelId="{DDC95C00-3377-C849-A9EF-DBA8A9FC9CDB}" type="presParOf" srcId="{A61A4639-9A82-4839-9E81-27A026F83027}" destId="{AB83CD28-02B0-4B25-9851-E451478E4CC4}" srcOrd="3" destOrd="0" presId="urn:microsoft.com/office/officeart/2018/2/layout/IconCircleList"/>
    <dgm:cxn modelId="{F1B453B5-4BDD-7D4E-A481-F3D4B93CAF0C}" type="presParOf" srcId="{A61A4639-9A82-4839-9E81-27A026F83027}" destId="{54161DCD-22A9-4253-A279-3FCB24AA73B1}" srcOrd="4" destOrd="0" presId="urn:microsoft.com/office/officeart/2018/2/layout/IconCircleList"/>
    <dgm:cxn modelId="{7D4D6D96-368F-5247-93A1-4F0F2F1F0512}" type="presParOf" srcId="{54161DCD-22A9-4253-A279-3FCB24AA73B1}" destId="{F3F3FB72-F3CC-4DF3-9167-D08DFF6A251B}" srcOrd="0" destOrd="0" presId="urn:microsoft.com/office/officeart/2018/2/layout/IconCircleList"/>
    <dgm:cxn modelId="{38B2A7F4-8C7B-304D-8B7D-383FBEEC3807}" type="presParOf" srcId="{54161DCD-22A9-4253-A279-3FCB24AA73B1}" destId="{0CED052A-F3B0-462F-A28B-9B19E4E4D057}" srcOrd="1" destOrd="0" presId="urn:microsoft.com/office/officeart/2018/2/layout/IconCircleList"/>
    <dgm:cxn modelId="{1EC65C84-DB72-4E4F-9967-DBE2CCF8A1CF}" type="presParOf" srcId="{54161DCD-22A9-4253-A279-3FCB24AA73B1}" destId="{9846FA60-F21D-44FC-BF0A-7E282299DE9F}" srcOrd="2" destOrd="0" presId="urn:microsoft.com/office/officeart/2018/2/layout/IconCircleList"/>
    <dgm:cxn modelId="{55C10954-89EB-D246-BD68-B868A90BE08A}" type="presParOf" srcId="{54161DCD-22A9-4253-A279-3FCB24AA73B1}" destId="{9BF5240E-7C63-4157-80F0-30C2DCB18B1E}" srcOrd="3" destOrd="0" presId="urn:microsoft.com/office/officeart/2018/2/layout/IconCircleList"/>
    <dgm:cxn modelId="{8BC10826-F6E5-E442-B8C5-01A460DEC725}" type="presParOf" srcId="{A61A4639-9A82-4839-9E81-27A026F83027}" destId="{52E9176B-74B9-43C2-9DDC-250901687DF4}" srcOrd="5" destOrd="0" presId="urn:microsoft.com/office/officeart/2018/2/layout/IconCircleList"/>
    <dgm:cxn modelId="{E172E992-20EB-A74F-AE52-14387661F525}" type="presParOf" srcId="{A61A4639-9A82-4839-9E81-27A026F83027}" destId="{D65679CD-9328-4C10-8200-13E6A4E635E9}" srcOrd="6" destOrd="0" presId="urn:microsoft.com/office/officeart/2018/2/layout/IconCircleList"/>
    <dgm:cxn modelId="{3C036A95-C2A6-9348-BA79-68972287C089}" type="presParOf" srcId="{D65679CD-9328-4C10-8200-13E6A4E635E9}" destId="{20B2B578-D22F-404A-A0DF-103D9CA1A07F}" srcOrd="0" destOrd="0" presId="urn:microsoft.com/office/officeart/2018/2/layout/IconCircleList"/>
    <dgm:cxn modelId="{99585941-0543-A147-BB23-37911D7EC2E0}" type="presParOf" srcId="{D65679CD-9328-4C10-8200-13E6A4E635E9}" destId="{C1DD9140-9581-411A-BE2F-22EDF520CFE1}" srcOrd="1" destOrd="0" presId="urn:microsoft.com/office/officeart/2018/2/layout/IconCircleList"/>
    <dgm:cxn modelId="{DD75F376-F841-F440-AB37-87C5F02C9942}" type="presParOf" srcId="{D65679CD-9328-4C10-8200-13E6A4E635E9}" destId="{7B8A65E6-402A-45A2-B3F9-C63CCFCDB323}" srcOrd="2" destOrd="0" presId="urn:microsoft.com/office/officeart/2018/2/layout/IconCircleList"/>
    <dgm:cxn modelId="{12275797-159E-4B46-B3AF-7B46ECB4D967}" type="presParOf" srcId="{D65679CD-9328-4C10-8200-13E6A4E635E9}" destId="{8436F7CA-EB8B-451F-8532-15C6D58319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B4F68-9A8B-451A-A4CB-779492E0B9DE}"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3823BAD-5EDE-4965-96B2-C586D1C49E05}">
      <dgm:prSet/>
      <dgm:spPr/>
      <dgm:t>
        <a:bodyPr/>
        <a:lstStyle/>
        <a:p>
          <a:pPr rtl="0"/>
          <a:r>
            <a:rPr lang="en-US">
              <a:latin typeface="Calibri Light" panose="020F0302020204030204"/>
            </a:rPr>
            <a:t>Descriptive Statistics</a:t>
          </a:r>
          <a:endParaRPr lang="en-US"/>
        </a:p>
      </dgm:t>
    </dgm:pt>
    <dgm:pt modelId="{47522ABB-6F73-4C41-B2D4-0819629A2361}" type="parTrans" cxnId="{EB52C1CC-5EE6-4E22-BBB8-01D9B610BBC8}">
      <dgm:prSet/>
      <dgm:spPr/>
      <dgm:t>
        <a:bodyPr/>
        <a:lstStyle/>
        <a:p>
          <a:endParaRPr lang="en-US"/>
        </a:p>
      </dgm:t>
    </dgm:pt>
    <dgm:pt modelId="{7C6CD9A0-6D6E-4F7A-A6E4-0B9A63F0FC94}" type="sibTrans" cxnId="{EB52C1CC-5EE6-4E22-BBB8-01D9B610BBC8}">
      <dgm:prSet/>
      <dgm:spPr/>
      <dgm:t>
        <a:bodyPr/>
        <a:lstStyle/>
        <a:p>
          <a:endParaRPr lang="en-US"/>
        </a:p>
      </dgm:t>
    </dgm:pt>
    <dgm:pt modelId="{3D460252-FE21-4F37-A778-26A3BA807B7D}">
      <dgm:prSet/>
      <dgm:spPr/>
      <dgm:t>
        <a:bodyPr/>
        <a:lstStyle/>
        <a:p>
          <a:r>
            <a:rPr lang="en-US" dirty="0">
              <a:latin typeface="Calibri Light" panose="020F0302020204030204"/>
            </a:rPr>
            <a:t>Predictive Models</a:t>
          </a:r>
        </a:p>
      </dgm:t>
    </dgm:pt>
    <dgm:pt modelId="{0EC7EA8E-F16E-412D-B776-38613688DF12}" type="parTrans" cxnId="{568AD7CD-DBEA-448A-ADF5-3D0CDF7C0FE4}">
      <dgm:prSet/>
      <dgm:spPr/>
      <dgm:t>
        <a:bodyPr/>
        <a:lstStyle/>
        <a:p>
          <a:endParaRPr lang="en-US"/>
        </a:p>
      </dgm:t>
    </dgm:pt>
    <dgm:pt modelId="{4BA53937-0D0A-4274-929F-BDB60FB9DDF1}" type="sibTrans" cxnId="{568AD7CD-DBEA-448A-ADF5-3D0CDF7C0FE4}">
      <dgm:prSet/>
      <dgm:spPr/>
      <dgm:t>
        <a:bodyPr/>
        <a:lstStyle/>
        <a:p>
          <a:endParaRPr lang="en-US"/>
        </a:p>
      </dgm:t>
    </dgm:pt>
    <dgm:pt modelId="{F55CB143-AA29-48C2-84D7-D685F326FA94}">
      <dgm:prSet phldr="0"/>
      <dgm:spPr/>
      <dgm:t>
        <a:bodyPr/>
        <a:lstStyle/>
        <a:p>
          <a:pPr rtl="0"/>
          <a:r>
            <a:rPr lang="en-US" dirty="0">
              <a:latin typeface="Calibri Light" panose="020F0302020204030204"/>
            </a:rPr>
            <a:t>Exploratory Analysis</a:t>
          </a:r>
          <a:endParaRPr lang="en-US" dirty="0"/>
        </a:p>
      </dgm:t>
    </dgm:pt>
    <dgm:pt modelId="{CE3E5700-B3A1-45E1-96CF-A801964DC017}" type="parTrans" cxnId="{93607799-5DB2-9E46-8CF6-5F7726DA8AA3}">
      <dgm:prSet/>
      <dgm:spPr/>
      <dgm:t>
        <a:bodyPr/>
        <a:lstStyle/>
        <a:p>
          <a:endParaRPr lang="en-US"/>
        </a:p>
      </dgm:t>
    </dgm:pt>
    <dgm:pt modelId="{02B70B16-84EF-4A89-92B9-D98D6F0C476E}" type="sibTrans" cxnId="{93607799-5DB2-9E46-8CF6-5F7726DA8AA3}">
      <dgm:prSet/>
      <dgm:spPr/>
      <dgm:t>
        <a:bodyPr/>
        <a:lstStyle/>
        <a:p>
          <a:endParaRPr lang="en-US"/>
        </a:p>
      </dgm:t>
    </dgm:pt>
    <dgm:pt modelId="{C4544D03-0551-4F39-871E-175EC59EC6C3}">
      <dgm:prSet phldr="0"/>
      <dgm:spPr/>
      <dgm:t>
        <a:bodyPr/>
        <a:lstStyle/>
        <a:p>
          <a:r>
            <a:rPr lang="en-US" dirty="0">
              <a:latin typeface="Calibri Light" panose="020F0302020204030204"/>
            </a:rPr>
            <a:t>Model Evaluation</a:t>
          </a:r>
          <a:endParaRPr lang="en-US" dirty="0"/>
        </a:p>
      </dgm:t>
    </dgm:pt>
    <dgm:pt modelId="{715DF8E5-BDC7-4C86-9A3B-A8CF7DD17AA1}" type="parTrans" cxnId="{3280B40B-C9AC-4B47-BCB5-D37A17FB0EFB}">
      <dgm:prSet/>
      <dgm:spPr/>
      <dgm:t>
        <a:bodyPr/>
        <a:lstStyle/>
        <a:p>
          <a:endParaRPr lang="en-US"/>
        </a:p>
      </dgm:t>
    </dgm:pt>
    <dgm:pt modelId="{BA0FFF97-9DC5-4A31-B733-66C8BD8C5D06}" type="sibTrans" cxnId="{3280B40B-C9AC-4B47-BCB5-D37A17FB0EFB}">
      <dgm:prSet/>
      <dgm:spPr/>
      <dgm:t>
        <a:bodyPr/>
        <a:lstStyle/>
        <a:p>
          <a:endParaRPr lang="en-US"/>
        </a:p>
      </dgm:t>
    </dgm:pt>
    <dgm:pt modelId="{DAA272C1-BB80-4A87-B8CB-B5FAE71B07A8}">
      <dgm:prSet phldr="0"/>
      <dgm:spPr/>
      <dgm:t>
        <a:bodyPr/>
        <a:lstStyle/>
        <a:p>
          <a:pPr rtl="0"/>
          <a:r>
            <a:rPr lang="en-US" dirty="0">
              <a:latin typeface="Calibri Light" panose="020F0302020204030204"/>
            </a:rPr>
            <a:t>Data imputation</a:t>
          </a:r>
        </a:p>
      </dgm:t>
    </dgm:pt>
    <dgm:pt modelId="{DDB0FF7B-FE37-4AFB-B569-82774C3D4AA6}" type="parTrans" cxnId="{1276F792-FFD9-49F1-B238-503FFD7B4F1D}">
      <dgm:prSet/>
      <dgm:spPr/>
      <dgm:t>
        <a:bodyPr/>
        <a:lstStyle/>
        <a:p>
          <a:endParaRPr lang="en-US"/>
        </a:p>
      </dgm:t>
    </dgm:pt>
    <dgm:pt modelId="{31F56842-94D4-4EE4-BC06-3CACE9509EE3}" type="sibTrans" cxnId="{1276F792-FFD9-49F1-B238-503FFD7B4F1D}">
      <dgm:prSet/>
      <dgm:spPr/>
    </dgm:pt>
    <dgm:pt modelId="{5B9A5AD2-2862-4317-B9B4-E5B3B45E7E55}">
      <dgm:prSet phldr="0"/>
      <dgm:spPr/>
      <dgm:t>
        <a:bodyPr/>
        <a:lstStyle/>
        <a:p>
          <a:pPr rtl="0"/>
          <a:r>
            <a:rPr lang="en-US" dirty="0">
              <a:latin typeface="Calibri Light" panose="020F0302020204030204"/>
            </a:rPr>
            <a:t>Correlation Analysis</a:t>
          </a:r>
        </a:p>
      </dgm:t>
    </dgm:pt>
    <dgm:pt modelId="{421D7496-7FCF-464C-9F4F-8E3FE2268946}" type="parTrans" cxnId="{AADAB876-80A6-4F16-9B37-5956E435CA76}">
      <dgm:prSet/>
      <dgm:spPr/>
      <dgm:t>
        <a:bodyPr/>
        <a:lstStyle/>
        <a:p>
          <a:endParaRPr lang="en-US"/>
        </a:p>
      </dgm:t>
    </dgm:pt>
    <dgm:pt modelId="{3C067ACE-2CE2-4FEC-8C51-8C0AD26FD45F}" type="sibTrans" cxnId="{AADAB876-80A6-4F16-9B37-5956E435CA76}">
      <dgm:prSet/>
      <dgm:spPr/>
    </dgm:pt>
    <dgm:pt modelId="{52F4461C-B908-45A5-90F7-E59B6CE54D53}">
      <dgm:prSet phldr="0"/>
      <dgm:spPr/>
      <dgm:t>
        <a:bodyPr/>
        <a:lstStyle/>
        <a:p>
          <a:pPr rtl="0"/>
          <a:r>
            <a:rPr lang="en-US" dirty="0">
              <a:latin typeface="Calibri Light" panose="020F0302020204030204"/>
            </a:rPr>
            <a:t>Data Splitting</a:t>
          </a:r>
        </a:p>
      </dgm:t>
    </dgm:pt>
    <dgm:pt modelId="{962ABEC0-6413-4DF5-93C2-3D161FBA2445}" type="parTrans" cxnId="{91838507-7657-4971-9E60-B8E3963DFE68}">
      <dgm:prSet/>
      <dgm:spPr/>
      <dgm:t>
        <a:bodyPr/>
        <a:lstStyle/>
        <a:p>
          <a:endParaRPr lang="en-US"/>
        </a:p>
      </dgm:t>
    </dgm:pt>
    <dgm:pt modelId="{23541CF8-C06E-46EF-A87A-52C39C789CC3}" type="sibTrans" cxnId="{91838507-7657-4971-9E60-B8E3963DFE68}">
      <dgm:prSet/>
      <dgm:spPr/>
    </dgm:pt>
    <dgm:pt modelId="{7AAFF60A-E701-E842-BE10-39C31CB399E3}" type="pres">
      <dgm:prSet presAssocID="{0AFB4F68-9A8B-451A-A4CB-779492E0B9DE}" presName="linear" presStyleCnt="0">
        <dgm:presLayoutVars>
          <dgm:animLvl val="lvl"/>
          <dgm:resizeHandles val="exact"/>
        </dgm:presLayoutVars>
      </dgm:prSet>
      <dgm:spPr/>
    </dgm:pt>
    <dgm:pt modelId="{382C73E6-C2E8-4944-9188-0CD55CA7593D}" type="pres">
      <dgm:prSet presAssocID="{03823BAD-5EDE-4965-96B2-C586D1C49E05}" presName="parentText" presStyleLbl="node1" presStyleIdx="0" presStyleCnt="7">
        <dgm:presLayoutVars>
          <dgm:chMax val="0"/>
          <dgm:bulletEnabled val="1"/>
        </dgm:presLayoutVars>
      </dgm:prSet>
      <dgm:spPr/>
    </dgm:pt>
    <dgm:pt modelId="{410FEE20-93C7-D544-8A07-6D3C8C940C5C}" type="pres">
      <dgm:prSet presAssocID="{7C6CD9A0-6D6E-4F7A-A6E4-0B9A63F0FC94}" presName="spacer" presStyleCnt="0"/>
      <dgm:spPr/>
    </dgm:pt>
    <dgm:pt modelId="{D260E2C7-ADBF-9C45-A8C3-B134A0C15AD2}" type="pres">
      <dgm:prSet presAssocID="{DAA272C1-BB80-4A87-B8CB-B5FAE71B07A8}" presName="parentText" presStyleLbl="node1" presStyleIdx="1" presStyleCnt="7">
        <dgm:presLayoutVars>
          <dgm:chMax val="0"/>
          <dgm:bulletEnabled val="1"/>
        </dgm:presLayoutVars>
      </dgm:prSet>
      <dgm:spPr/>
    </dgm:pt>
    <dgm:pt modelId="{4FBDC5B5-B24C-E840-955D-41D211D7DE03}" type="pres">
      <dgm:prSet presAssocID="{31F56842-94D4-4EE4-BC06-3CACE9509EE3}" presName="spacer" presStyleCnt="0"/>
      <dgm:spPr/>
    </dgm:pt>
    <dgm:pt modelId="{F4FC3E09-8881-C646-8930-E987D5C0F946}" type="pres">
      <dgm:prSet presAssocID="{F55CB143-AA29-48C2-84D7-D685F326FA94}" presName="parentText" presStyleLbl="node1" presStyleIdx="2" presStyleCnt="7">
        <dgm:presLayoutVars>
          <dgm:chMax val="0"/>
          <dgm:bulletEnabled val="1"/>
        </dgm:presLayoutVars>
      </dgm:prSet>
      <dgm:spPr/>
    </dgm:pt>
    <dgm:pt modelId="{BF8FBC34-36EF-2C42-B435-61B1986C807A}" type="pres">
      <dgm:prSet presAssocID="{02B70B16-84EF-4A89-92B9-D98D6F0C476E}" presName="spacer" presStyleCnt="0"/>
      <dgm:spPr/>
    </dgm:pt>
    <dgm:pt modelId="{5385DC4B-6764-804B-A1AE-8FF6FFF61CE3}" type="pres">
      <dgm:prSet presAssocID="{5B9A5AD2-2862-4317-B9B4-E5B3B45E7E55}" presName="parentText" presStyleLbl="node1" presStyleIdx="3" presStyleCnt="7">
        <dgm:presLayoutVars>
          <dgm:chMax val="0"/>
          <dgm:bulletEnabled val="1"/>
        </dgm:presLayoutVars>
      </dgm:prSet>
      <dgm:spPr/>
    </dgm:pt>
    <dgm:pt modelId="{BD62B65A-E827-1144-AF1C-0D72DDE54ABE}" type="pres">
      <dgm:prSet presAssocID="{3C067ACE-2CE2-4FEC-8C51-8C0AD26FD45F}" presName="spacer" presStyleCnt="0"/>
      <dgm:spPr/>
    </dgm:pt>
    <dgm:pt modelId="{868E1D18-AC34-6F42-A46B-2CDA962F6606}" type="pres">
      <dgm:prSet presAssocID="{52F4461C-B908-45A5-90F7-E59B6CE54D53}" presName="parentText" presStyleLbl="node1" presStyleIdx="4" presStyleCnt="7">
        <dgm:presLayoutVars>
          <dgm:chMax val="0"/>
          <dgm:bulletEnabled val="1"/>
        </dgm:presLayoutVars>
      </dgm:prSet>
      <dgm:spPr/>
    </dgm:pt>
    <dgm:pt modelId="{2B868FBC-0812-B449-88A9-A1AB520A13AC}" type="pres">
      <dgm:prSet presAssocID="{23541CF8-C06E-46EF-A87A-52C39C789CC3}" presName="spacer" presStyleCnt="0"/>
      <dgm:spPr/>
    </dgm:pt>
    <dgm:pt modelId="{FF53087D-2E60-0646-9C61-9D4D49DB6169}" type="pres">
      <dgm:prSet presAssocID="{3D460252-FE21-4F37-A778-26A3BA807B7D}" presName="parentText" presStyleLbl="node1" presStyleIdx="5" presStyleCnt="7">
        <dgm:presLayoutVars>
          <dgm:chMax val="0"/>
          <dgm:bulletEnabled val="1"/>
        </dgm:presLayoutVars>
      </dgm:prSet>
      <dgm:spPr/>
    </dgm:pt>
    <dgm:pt modelId="{BEA01CD8-C316-B242-993D-D8F16539E3A7}" type="pres">
      <dgm:prSet presAssocID="{4BA53937-0D0A-4274-929F-BDB60FB9DDF1}" presName="spacer" presStyleCnt="0"/>
      <dgm:spPr/>
    </dgm:pt>
    <dgm:pt modelId="{6EDA9D62-9E39-B045-8B5E-8190F24C75D5}" type="pres">
      <dgm:prSet presAssocID="{C4544D03-0551-4F39-871E-175EC59EC6C3}" presName="parentText" presStyleLbl="node1" presStyleIdx="6" presStyleCnt="7">
        <dgm:presLayoutVars>
          <dgm:chMax val="0"/>
          <dgm:bulletEnabled val="1"/>
        </dgm:presLayoutVars>
      </dgm:prSet>
      <dgm:spPr/>
    </dgm:pt>
  </dgm:ptLst>
  <dgm:cxnLst>
    <dgm:cxn modelId="{91838507-7657-4971-9E60-B8E3963DFE68}" srcId="{0AFB4F68-9A8B-451A-A4CB-779492E0B9DE}" destId="{52F4461C-B908-45A5-90F7-E59B6CE54D53}" srcOrd="4" destOrd="0" parTransId="{962ABEC0-6413-4DF5-93C2-3D161FBA2445}" sibTransId="{23541CF8-C06E-46EF-A87A-52C39C789CC3}"/>
    <dgm:cxn modelId="{3280B40B-C9AC-4B47-BCB5-D37A17FB0EFB}" srcId="{0AFB4F68-9A8B-451A-A4CB-779492E0B9DE}" destId="{C4544D03-0551-4F39-871E-175EC59EC6C3}" srcOrd="6" destOrd="0" parTransId="{715DF8E5-BDC7-4C86-9A3B-A8CF7DD17AA1}" sibTransId="{BA0FFF97-9DC5-4A31-B733-66C8BD8C5D06}"/>
    <dgm:cxn modelId="{D1193611-53D2-4443-AF28-62F32427310C}" type="presOf" srcId="{52F4461C-B908-45A5-90F7-E59B6CE54D53}" destId="{868E1D18-AC34-6F42-A46B-2CDA962F6606}" srcOrd="0" destOrd="0" presId="urn:microsoft.com/office/officeart/2005/8/layout/vList2"/>
    <dgm:cxn modelId="{CB0A2A4A-8694-B747-B086-57179236917F}" type="presOf" srcId="{C4544D03-0551-4F39-871E-175EC59EC6C3}" destId="{6EDA9D62-9E39-B045-8B5E-8190F24C75D5}" srcOrd="0" destOrd="0" presId="urn:microsoft.com/office/officeart/2005/8/layout/vList2"/>
    <dgm:cxn modelId="{A442E456-0FCD-1E48-89C4-38337E783E12}" type="presOf" srcId="{DAA272C1-BB80-4A87-B8CB-B5FAE71B07A8}" destId="{D260E2C7-ADBF-9C45-A8C3-B134A0C15AD2}" srcOrd="0" destOrd="0" presId="urn:microsoft.com/office/officeart/2005/8/layout/vList2"/>
    <dgm:cxn modelId="{AADAB876-80A6-4F16-9B37-5956E435CA76}" srcId="{0AFB4F68-9A8B-451A-A4CB-779492E0B9DE}" destId="{5B9A5AD2-2862-4317-B9B4-E5B3B45E7E55}" srcOrd="3" destOrd="0" parTransId="{421D7496-7FCF-464C-9F4F-8E3FE2268946}" sibTransId="{3C067ACE-2CE2-4FEC-8C51-8C0AD26FD45F}"/>
    <dgm:cxn modelId="{CE315F82-3B0F-2045-A4E2-537C794810CB}" type="presOf" srcId="{5B9A5AD2-2862-4317-B9B4-E5B3B45E7E55}" destId="{5385DC4B-6764-804B-A1AE-8FF6FFF61CE3}" srcOrd="0" destOrd="0" presId="urn:microsoft.com/office/officeart/2005/8/layout/vList2"/>
    <dgm:cxn modelId="{6AF20490-90EC-F847-B4CB-88E83FEEA527}" type="presOf" srcId="{03823BAD-5EDE-4965-96B2-C586D1C49E05}" destId="{382C73E6-C2E8-4944-9188-0CD55CA7593D}" srcOrd="0" destOrd="0" presId="urn:microsoft.com/office/officeart/2005/8/layout/vList2"/>
    <dgm:cxn modelId="{1276F792-FFD9-49F1-B238-503FFD7B4F1D}" srcId="{0AFB4F68-9A8B-451A-A4CB-779492E0B9DE}" destId="{DAA272C1-BB80-4A87-B8CB-B5FAE71B07A8}" srcOrd="1" destOrd="0" parTransId="{DDB0FF7B-FE37-4AFB-B569-82774C3D4AA6}" sibTransId="{31F56842-94D4-4EE4-BC06-3CACE9509EE3}"/>
    <dgm:cxn modelId="{93607799-5DB2-9E46-8CF6-5F7726DA8AA3}" srcId="{0AFB4F68-9A8B-451A-A4CB-779492E0B9DE}" destId="{F55CB143-AA29-48C2-84D7-D685F326FA94}" srcOrd="2" destOrd="0" parTransId="{CE3E5700-B3A1-45E1-96CF-A801964DC017}" sibTransId="{02B70B16-84EF-4A89-92B9-D98D6F0C476E}"/>
    <dgm:cxn modelId="{4541E2A1-67A2-E94A-A8C0-922111FBB4B7}" type="presOf" srcId="{F55CB143-AA29-48C2-84D7-D685F326FA94}" destId="{F4FC3E09-8881-C646-8930-E987D5C0F946}" srcOrd="0" destOrd="0" presId="urn:microsoft.com/office/officeart/2005/8/layout/vList2"/>
    <dgm:cxn modelId="{92632DC1-8DE8-2848-A3F7-3EC07B62C198}" type="presOf" srcId="{3D460252-FE21-4F37-A778-26A3BA807B7D}" destId="{FF53087D-2E60-0646-9C61-9D4D49DB6169}" srcOrd="0" destOrd="0" presId="urn:microsoft.com/office/officeart/2005/8/layout/vList2"/>
    <dgm:cxn modelId="{EB52C1CC-5EE6-4E22-BBB8-01D9B610BBC8}" srcId="{0AFB4F68-9A8B-451A-A4CB-779492E0B9DE}" destId="{03823BAD-5EDE-4965-96B2-C586D1C49E05}" srcOrd="0" destOrd="0" parTransId="{47522ABB-6F73-4C41-B2D4-0819629A2361}" sibTransId="{7C6CD9A0-6D6E-4F7A-A6E4-0B9A63F0FC94}"/>
    <dgm:cxn modelId="{568AD7CD-DBEA-448A-ADF5-3D0CDF7C0FE4}" srcId="{0AFB4F68-9A8B-451A-A4CB-779492E0B9DE}" destId="{3D460252-FE21-4F37-A778-26A3BA807B7D}" srcOrd="5" destOrd="0" parTransId="{0EC7EA8E-F16E-412D-B776-38613688DF12}" sibTransId="{4BA53937-0D0A-4274-929F-BDB60FB9DDF1}"/>
    <dgm:cxn modelId="{4C341DF2-4731-5F44-9DDB-54127E8B20ED}" type="presOf" srcId="{0AFB4F68-9A8B-451A-A4CB-779492E0B9DE}" destId="{7AAFF60A-E701-E842-BE10-39C31CB399E3}" srcOrd="0" destOrd="0" presId="urn:microsoft.com/office/officeart/2005/8/layout/vList2"/>
    <dgm:cxn modelId="{2B445103-9E84-0643-BF51-20D1C0C6E58F}" type="presParOf" srcId="{7AAFF60A-E701-E842-BE10-39C31CB399E3}" destId="{382C73E6-C2E8-4944-9188-0CD55CA7593D}" srcOrd="0" destOrd="0" presId="urn:microsoft.com/office/officeart/2005/8/layout/vList2"/>
    <dgm:cxn modelId="{00A601F8-1B92-0042-9850-9B28198C9835}" type="presParOf" srcId="{7AAFF60A-E701-E842-BE10-39C31CB399E3}" destId="{410FEE20-93C7-D544-8A07-6D3C8C940C5C}" srcOrd="1" destOrd="0" presId="urn:microsoft.com/office/officeart/2005/8/layout/vList2"/>
    <dgm:cxn modelId="{FFD83E22-8850-6845-9332-58D9A0020F4E}" type="presParOf" srcId="{7AAFF60A-E701-E842-BE10-39C31CB399E3}" destId="{D260E2C7-ADBF-9C45-A8C3-B134A0C15AD2}" srcOrd="2" destOrd="0" presId="urn:microsoft.com/office/officeart/2005/8/layout/vList2"/>
    <dgm:cxn modelId="{7D8C483F-2FBE-8746-993D-0DB94434E3C1}" type="presParOf" srcId="{7AAFF60A-E701-E842-BE10-39C31CB399E3}" destId="{4FBDC5B5-B24C-E840-955D-41D211D7DE03}" srcOrd="3" destOrd="0" presId="urn:microsoft.com/office/officeart/2005/8/layout/vList2"/>
    <dgm:cxn modelId="{C3C04505-AF29-934F-8944-5BDE2D5992DB}" type="presParOf" srcId="{7AAFF60A-E701-E842-BE10-39C31CB399E3}" destId="{F4FC3E09-8881-C646-8930-E987D5C0F946}" srcOrd="4" destOrd="0" presId="urn:microsoft.com/office/officeart/2005/8/layout/vList2"/>
    <dgm:cxn modelId="{F40242AC-B425-E44B-954A-E9F98E1E2183}" type="presParOf" srcId="{7AAFF60A-E701-E842-BE10-39C31CB399E3}" destId="{BF8FBC34-36EF-2C42-B435-61B1986C807A}" srcOrd="5" destOrd="0" presId="urn:microsoft.com/office/officeart/2005/8/layout/vList2"/>
    <dgm:cxn modelId="{25BF37AA-F63E-D547-9309-E5F207FDB58E}" type="presParOf" srcId="{7AAFF60A-E701-E842-BE10-39C31CB399E3}" destId="{5385DC4B-6764-804B-A1AE-8FF6FFF61CE3}" srcOrd="6" destOrd="0" presId="urn:microsoft.com/office/officeart/2005/8/layout/vList2"/>
    <dgm:cxn modelId="{3809FEDD-F360-5645-9ED6-95111EA0A74B}" type="presParOf" srcId="{7AAFF60A-E701-E842-BE10-39C31CB399E3}" destId="{BD62B65A-E827-1144-AF1C-0D72DDE54ABE}" srcOrd="7" destOrd="0" presId="urn:microsoft.com/office/officeart/2005/8/layout/vList2"/>
    <dgm:cxn modelId="{FE23F67F-BC55-8D47-83B4-581D7CCB4A8C}" type="presParOf" srcId="{7AAFF60A-E701-E842-BE10-39C31CB399E3}" destId="{868E1D18-AC34-6F42-A46B-2CDA962F6606}" srcOrd="8" destOrd="0" presId="urn:microsoft.com/office/officeart/2005/8/layout/vList2"/>
    <dgm:cxn modelId="{ED5FD2B3-1521-5D4C-B5C2-6F17AC0A8A3D}" type="presParOf" srcId="{7AAFF60A-E701-E842-BE10-39C31CB399E3}" destId="{2B868FBC-0812-B449-88A9-A1AB520A13AC}" srcOrd="9" destOrd="0" presId="urn:microsoft.com/office/officeart/2005/8/layout/vList2"/>
    <dgm:cxn modelId="{8F6DEA34-C2DA-994B-9553-58B206207783}" type="presParOf" srcId="{7AAFF60A-E701-E842-BE10-39C31CB399E3}" destId="{FF53087D-2E60-0646-9C61-9D4D49DB6169}" srcOrd="10" destOrd="0" presId="urn:microsoft.com/office/officeart/2005/8/layout/vList2"/>
    <dgm:cxn modelId="{22BC4DC4-0DA7-5A4F-994D-9A39E2DFEA8B}" type="presParOf" srcId="{7AAFF60A-E701-E842-BE10-39C31CB399E3}" destId="{BEA01CD8-C316-B242-993D-D8F16539E3A7}" srcOrd="11" destOrd="0" presId="urn:microsoft.com/office/officeart/2005/8/layout/vList2"/>
    <dgm:cxn modelId="{D62B5638-E123-E447-BCEF-3BB2CF2BE7C8}" type="presParOf" srcId="{7AAFF60A-E701-E842-BE10-39C31CB399E3}" destId="{6EDA9D62-9E39-B045-8B5E-8190F24C75D5}"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BD0BD-277C-4577-9E0C-7D9BEB058A08}"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678B99DE-1D3C-0249-8F76-30EC388B4C91}">
      <dgm:prSet/>
      <dgm:spPr/>
      <dgm:t>
        <a:bodyPr/>
        <a:lstStyle/>
        <a:p>
          <a:pPr>
            <a:buFont typeface="Symbol" pitchFamily="2" charset="2"/>
            <a:buChar char=""/>
          </a:pPr>
          <a:r>
            <a:rPr lang="en-US" i="1"/>
            <a:t>A Guide to Data Clustering Methods in Python. (n.d.). Retrieved from builtin.com: https://builtin.com/data-science/data-clustering-python</a:t>
          </a:r>
          <a:endParaRPr lang="en-US"/>
        </a:p>
      </dgm:t>
    </dgm:pt>
    <dgm:pt modelId="{C36A925E-D7F2-7A48-B5E1-39E07DC7E651}" type="parTrans" cxnId="{28A29E15-8E36-A748-9548-5E8152E4A56E}">
      <dgm:prSet/>
      <dgm:spPr/>
      <dgm:t>
        <a:bodyPr/>
        <a:lstStyle/>
        <a:p>
          <a:endParaRPr lang="en-US"/>
        </a:p>
      </dgm:t>
    </dgm:pt>
    <dgm:pt modelId="{F34A7B66-AC87-2648-8ABE-FA91798061B9}" type="sibTrans" cxnId="{28A29E15-8E36-A748-9548-5E8152E4A56E}">
      <dgm:prSet/>
      <dgm:spPr/>
      <dgm:t>
        <a:bodyPr/>
        <a:lstStyle/>
        <a:p>
          <a:endParaRPr lang="en-US"/>
        </a:p>
      </dgm:t>
    </dgm:pt>
    <dgm:pt modelId="{0B1E6CA4-B2F8-3648-AE0F-6E3E0B2241FF}">
      <dgm:prSet/>
      <dgm:spPr/>
      <dgm:t>
        <a:bodyPr/>
        <a:lstStyle/>
        <a:p>
          <a:pPr>
            <a:buFont typeface="Symbol" pitchFamily="2" charset="2"/>
            <a:buChar char=""/>
          </a:pPr>
          <a:r>
            <a:rPr lang="en-US" i="1"/>
            <a:t>Build Better and Accurate Clusters with Gaussian Mixture Models. (n.d.). Retrieved from www.analyticsvidhya.com: https://www.analyticsvidhya.com/blog/2019/10/gaussian-mixture-models-clustering/?</a:t>
          </a:r>
          <a:endParaRPr lang="en-US"/>
        </a:p>
      </dgm:t>
    </dgm:pt>
    <dgm:pt modelId="{CC44E00C-E5E7-0948-9D9C-8DFBF24A0694}" type="parTrans" cxnId="{08E04CDB-D885-754E-8B21-9D58BC35CB05}">
      <dgm:prSet/>
      <dgm:spPr/>
      <dgm:t>
        <a:bodyPr/>
        <a:lstStyle/>
        <a:p>
          <a:endParaRPr lang="en-US"/>
        </a:p>
      </dgm:t>
    </dgm:pt>
    <dgm:pt modelId="{BD99110E-51D3-3E41-9FBA-53CDF66ECC6A}" type="sibTrans" cxnId="{08E04CDB-D885-754E-8B21-9D58BC35CB05}">
      <dgm:prSet/>
      <dgm:spPr/>
      <dgm:t>
        <a:bodyPr/>
        <a:lstStyle/>
        <a:p>
          <a:endParaRPr lang="en-US"/>
        </a:p>
      </dgm:t>
    </dgm:pt>
    <dgm:pt modelId="{1CF54656-FA3B-6345-BFB4-E7D7F7F2CC62}">
      <dgm:prSet/>
      <dgm:spPr/>
      <dgm:t>
        <a:bodyPr/>
        <a:lstStyle/>
        <a:p>
          <a:pPr>
            <a:buFont typeface="Symbol" pitchFamily="2" charset="2"/>
            <a:buChar char=""/>
          </a:pPr>
          <a:r>
            <a:rPr lang="en-US" i="1"/>
            <a:t>GMM: Gaussian Mixture Models — How to Successfully Use It to Cluster Your Data? (n.d.). Retrieved from towardsdatascience.com: https://towardsdatascience.com/gmm-gaussian-mixture-models-how-to-successfully-use-it-to-cluster-your-data-891dc8ac058f</a:t>
          </a:r>
          <a:endParaRPr lang="en-US"/>
        </a:p>
      </dgm:t>
    </dgm:pt>
    <dgm:pt modelId="{D3D1A75F-100A-7F43-8E2B-D07236B79568}" type="parTrans" cxnId="{A3B29A39-CB21-9549-9A55-F3BB0C1A3CEE}">
      <dgm:prSet/>
      <dgm:spPr/>
      <dgm:t>
        <a:bodyPr/>
        <a:lstStyle/>
        <a:p>
          <a:endParaRPr lang="en-US"/>
        </a:p>
      </dgm:t>
    </dgm:pt>
    <dgm:pt modelId="{5CD9ABA7-7D30-C347-B6F9-8AAB987BD41E}" type="sibTrans" cxnId="{A3B29A39-CB21-9549-9A55-F3BB0C1A3CEE}">
      <dgm:prSet/>
      <dgm:spPr/>
      <dgm:t>
        <a:bodyPr/>
        <a:lstStyle/>
        <a:p>
          <a:endParaRPr lang="en-US"/>
        </a:p>
      </dgm:t>
    </dgm:pt>
    <dgm:pt modelId="{2FE1BE32-A1AC-D646-BD6C-BDFACA5BEFD6}">
      <dgm:prSet/>
      <dgm:spPr/>
      <dgm:t>
        <a:bodyPr/>
        <a:lstStyle/>
        <a:p>
          <a:pPr>
            <a:buFont typeface="Symbol" pitchFamily="2" charset="2"/>
            <a:buChar char=""/>
          </a:pPr>
          <a:r>
            <a:rPr lang="en-US" i="1"/>
            <a:t>Inside Airbnb. I am adding data to the debate. (n.d.). Inside Airbnb. </a:t>
          </a:r>
          <a:r>
            <a:rPr lang="en-US" i="1">
              <a:hlinkClick xmlns:r="http://schemas.openxmlformats.org/officeDocument/2006/relationships" r:id="rId1"/>
            </a:rPr>
            <a:t>https://insideairbnb.com/get-the-data.html</a:t>
          </a:r>
          <a:endParaRPr lang="en-US"/>
        </a:p>
      </dgm:t>
    </dgm:pt>
    <dgm:pt modelId="{F73B5601-4DA4-8E43-B2DF-2B352DA86A1E}" type="parTrans" cxnId="{3F046BF5-DD42-CC4C-805F-A362ADDDEF11}">
      <dgm:prSet/>
      <dgm:spPr/>
      <dgm:t>
        <a:bodyPr/>
        <a:lstStyle/>
        <a:p>
          <a:endParaRPr lang="en-US"/>
        </a:p>
      </dgm:t>
    </dgm:pt>
    <dgm:pt modelId="{96FF4288-B842-BF42-AFA2-EF05557D6659}" type="sibTrans" cxnId="{3F046BF5-DD42-CC4C-805F-A362ADDDEF11}">
      <dgm:prSet/>
      <dgm:spPr/>
      <dgm:t>
        <a:bodyPr/>
        <a:lstStyle/>
        <a:p>
          <a:endParaRPr lang="en-US"/>
        </a:p>
      </dgm:t>
    </dgm:pt>
    <dgm:pt modelId="{4CF20B7D-567A-F448-9F83-ADE5B2091618}">
      <dgm:prSet/>
      <dgm:spPr/>
      <dgm:t>
        <a:bodyPr/>
        <a:lstStyle/>
        <a:p>
          <a:pPr>
            <a:buFont typeface="Symbol" pitchFamily="2" charset="2"/>
            <a:buChar char=""/>
          </a:pPr>
          <a:r>
            <a:rPr lang="en-US" i="1"/>
            <a:t>Impute missing values with the model in the Python code example. (n.d.). Grepper | The Query &amp; Answer System for the Coder Community. </a:t>
          </a:r>
          <a:r>
            <a:rPr lang="en-US" i="1">
              <a:hlinkClick xmlns:r="http://schemas.openxmlformats.org/officeDocument/2006/relationships" r:id="rId2"/>
            </a:rPr>
            <a:t>https://www.codegrepper.com/code-examples/python/impute+missing+values+with+mode+in+python</a:t>
          </a:r>
          <a:endParaRPr lang="en-US"/>
        </a:p>
      </dgm:t>
    </dgm:pt>
    <dgm:pt modelId="{4E54DC77-CD2E-5D42-99C2-02C3FE930141}" type="parTrans" cxnId="{4AEF144E-3714-5E40-9330-4A92912170CF}">
      <dgm:prSet/>
      <dgm:spPr/>
      <dgm:t>
        <a:bodyPr/>
        <a:lstStyle/>
        <a:p>
          <a:endParaRPr lang="en-US"/>
        </a:p>
      </dgm:t>
    </dgm:pt>
    <dgm:pt modelId="{ADE25461-10BC-E04A-B912-B560A528F276}" type="sibTrans" cxnId="{4AEF144E-3714-5E40-9330-4A92912170CF}">
      <dgm:prSet/>
      <dgm:spPr/>
      <dgm:t>
        <a:bodyPr/>
        <a:lstStyle/>
        <a:p>
          <a:endParaRPr lang="en-US"/>
        </a:p>
      </dgm:t>
    </dgm:pt>
    <dgm:pt modelId="{8E1575B0-020E-8345-9468-03DE37C4CB91}">
      <dgm:prSet/>
      <dgm:spPr/>
      <dgm:t>
        <a:bodyPr/>
        <a:lstStyle/>
        <a:p>
          <a:pPr>
            <a:buFont typeface="Symbol" pitchFamily="2" charset="2"/>
            <a:buChar char=""/>
          </a:pPr>
          <a:r>
            <a:rPr lang="en-US" i="1"/>
            <a:t>Pierre, S. (2020, June 8). Pandas tricks for imputing missing data. Medium. </a:t>
          </a:r>
          <a:r>
            <a:rPr lang="en-US" i="1">
              <a:hlinkClick xmlns:r="http://schemas.openxmlformats.org/officeDocument/2006/relationships" r:id="rId3"/>
            </a:rPr>
            <a:t>https://towardsdatascience.com/pandas-tricks-for-imputing-missing-data-63da3d14c0d6</a:t>
          </a:r>
          <a:endParaRPr lang="en-US"/>
        </a:p>
      </dgm:t>
    </dgm:pt>
    <dgm:pt modelId="{6CAF482C-6060-0147-8317-EDAB401B8A35}" type="parTrans" cxnId="{E2BBA557-AF89-224B-A9DA-2390921BFA02}">
      <dgm:prSet/>
      <dgm:spPr/>
      <dgm:t>
        <a:bodyPr/>
        <a:lstStyle/>
        <a:p>
          <a:endParaRPr lang="en-US"/>
        </a:p>
      </dgm:t>
    </dgm:pt>
    <dgm:pt modelId="{92F89382-8C61-5D42-A4FC-C5B98116A0E3}" type="sibTrans" cxnId="{E2BBA557-AF89-224B-A9DA-2390921BFA02}">
      <dgm:prSet/>
      <dgm:spPr/>
      <dgm:t>
        <a:bodyPr/>
        <a:lstStyle/>
        <a:p>
          <a:endParaRPr lang="en-US"/>
        </a:p>
      </dgm:t>
    </dgm:pt>
    <dgm:pt modelId="{A1AED30A-6579-D84B-8D7A-6192021A62CD}">
      <dgm:prSet/>
      <dgm:spPr/>
      <dgm:t>
        <a:bodyPr/>
        <a:lstStyle/>
        <a:p>
          <a:pPr>
            <a:buFont typeface="Symbol" pitchFamily="2" charset="2"/>
            <a:buChar char=""/>
          </a:pPr>
          <a:r>
            <a:rPr lang="en-US" i="1"/>
            <a:t>The penalty for missing values in data science. (2019, February 8). freeCodeCamp.org. </a:t>
          </a:r>
          <a:r>
            <a:rPr lang="en-US" i="1">
              <a:hlinkClick xmlns:r="http://schemas.openxmlformats.org/officeDocument/2006/relationships" r:id="rId4"/>
            </a:rPr>
            <a:t>https://www.freecodecamp.org/news/the-penalty-of-missing-values-in-data-science-91b756f95a32/</a:t>
          </a:r>
          <a:endParaRPr lang="en-US"/>
        </a:p>
      </dgm:t>
    </dgm:pt>
    <dgm:pt modelId="{6ACC5C42-47B7-3C46-8162-F070EAFE80BA}" type="parTrans" cxnId="{1BB0C378-1664-3345-9AD6-0882DA9135A8}">
      <dgm:prSet/>
      <dgm:spPr/>
      <dgm:t>
        <a:bodyPr/>
        <a:lstStyle/>
        <a:p>
          <a:endParaRPr lang="en-US"/>
        </a:p>
      </dgm:t>
    </dgm:pt>
    <dgm:pt modelId="{DD27C840-86FD-9046-B880-A8139994A0FD}" type="sibTrans" cxnId="{1BB0C378-1664-3345-9AD6-0882DA9135A8}">
      <dgm:prSet/>
      <dgm:spPr/>
      <dgm:t>
        <a:bodyPr/>
        <a:lstStyle/>
        <a:p>
          <a:endParaRPr lang="en-US"/>
        </a:p>
      </dgm:t>
    </dgm:pt>
    <dgm:pt modelId="{95B69EAB-ACA2-4D76-B22C-C08617B7A72F}" type="pres">
      <dgm:prSet presAssocID="{3CEBD0BD-277C-4577-9E0C-7D9BEB058A08}" presName="vert0" presStyleCnt="0">
        <dgm:presLayoutVars>
          <dgm:dir/>
          <dgm:animOne val="branch"/>
          <dgm:animLvl val="lvl"/>
        </dgm:presLayoutVars>
      </dgm:prSet>
      <dgm:spPr/>
    </dgm:pt>
    <dgm:pt modelId="{1B20AC0C-4BCE-5B48-A078-49BB1A2C5073}" type="pres">
      <dgm:prSet presAssocID="{678B99DE-1D3C-0249-8F76-30EC388B4C91}" presName="thickLine" presStyleLbl="alignNode1" presStyleIdx="0" presStyleCnt="7"/>
      <dgm:spPr/>
    </dgm:pt>
    <dgm:pt modelId="{7367A91D-3DC0-2A4E-8607-6179E769F027}" type="pres">
      <dgm:prSet presAssocID="{678B99DE-1D3C-0249-8F76-30EC388B4C91}" presName="horz1" presStyleCnt="0"/>
      <dgm:spPr/>
    </dgm:pt>
    <dgm:pt modelId="{1F807344-C24C-8847-B972-BE78C5D50F4C}" type="pres">
      <dgm:prSet presAssocID="{678B99DE-1D3C-0249-8F76-30EC388B4C91}" presName="tx1" presStyleLbl="revTx" presStyleIdx="0" presStyleCnt="7"/>
      <dgm:spPr/>
    </dgm:pt>
    <dgm:pt modelId="{9A95B543-116B-9241-B368-2C248C48D99D}" type="pres">
      <dgm:prSet presAssocID="{678B99DE-1D3C-0249-8F76-30EC388B4C91}" presName="vert1" presStyleCnt="0"/>
      <dgm:spPr/>
    </dgm:pt>
    <dgm:pt modelId="{D047788F-F888-DC4F-9F68-41830A5A2EEA}" type="pres">
      <dgm:prSet presAssocID="{0B1E6CA4-B2F8-3648-AE0F-6E3E0B2241FF}" presName="thickLine" presStyleLbl="alignNode1" presStyleIdx="1" presStyleCnt="7"/>
      <dgm:spPr/>
    </dgm:pt>
    <dgm:pt modelId="{BFC89155-83A9-7042-B021-5F1E231F65BF}" type="pres">
      <dgm:prSet presAssocID="{0B1E6CA4-B2F8-3648-AE0F-6E3E0B2241FF}" presName="horz1" presStyleCnt="0"/>
      <dgm:spPr/>
    </dgm:pt>
    <dgm:pt modelId="{D095B17C-F2D9-8D45-AC88-E93580248266}" type="pres">
      <dgm:prSet presAssocID="{0B1E6CA4-B2F8-3648-AE0F-6E3E0B2241FF}" presName="tx1" presStyleLbl="revTx" presStyleIdx="1" presStyleCnt="7"/>
      <dgm:spPr/>
    </dgm:pt>
    <dgm:pt modelId="{409BA206-2CAA-9D44-8E65-FF3243594507}" type="pres">
      <dgm:prSet presAssocID="{0B1E6CA4-B2F8-3648-AE0F-6E3E0B2241FF}" presName="vert1" presStyleCnt="0"/>
      <dgm:spPr/>
    </dgm:pt>
    <dgm:pt modelId="{A96F0F23-8415-2744-89F0-9433E8436878}" type="pres">
      <dgm:prSet presAssocID="{1CF54656-FA3B-6345-BFB4-E7D7F7F2CC62}" presName="thickLine" presStyleLbl="alignNode1" presStyleIdx="2" presStyleCnt="7"/>
      <dgm:spPr/>
    </dgm:pt>
    <dgm:pt modelId="{1FBEF03C-BDE7-6D4A-9638-E20765BF9660}" type="pres">
      <dgm:prSet presAssocID="{1CF54656-FA3B-6345-BFB4-E7D7F7F2CC62}" presName="horz1" presStyleCnt="0"/>
      <dgm:spPr/>
    </dgm:pt>
    <dgm:pt modelId="{753982F9-3CB1-4644-AB85-6E38050AEA43}" type="pres">
      <dgm:prSet presAssocID="{1CF54656-FA3B-6345-BFB4-E7D7F7F2CC62}" presName="tx1" presStyleLbl="revTx" presStyleIdx="2" presStyleCnt="7"/>
      <dgm:spPr/>
    </dgm:pt>
    <dgm:pt modelId="{B30E8C32-5943-6741-B1EA-4C11F862F8E7}" type="pres">
      <dgm:prSet presAssocID="{1CF54656-FA3B-6345-BFB4-E7D7F7F2CC62}" presName="vert1" presStyleCnt="0"/>
      <dgm:spPr/>
    </dgm:pt>
    <dgm:pt modelId="{D9EA6C98-A054-6A40-B917-C2AC46983B16}" type="pres">
      <dgm:prSet presAssocID="{2FE1BE32-A1AC-D646-BD6C-BDFACA5BEFD6}" presName="thickLine" presStyleLbl="alignNode1" presStyleIdx="3" presStyleCnt="7"/>
      <dgm:spPr/>
    </dgm:pt>
    <dgm:pt modelId="{3F6B0C4B-1F81-8E48-90D7-8CC34E0CD4F1}" type="pres">
      <dgm:prSet presAssocID="{2FE1BE32-A1AC-D646-BD6C-BDFACA5BEFD6}" presName="horz1" presStyleCnt="0"/>
      <dgm:spPr/>
    </dgm:pt>
    <dgm:pt modelId="{3ADBBEE1-261E-B548-B966-DDABE96E8F91}" type="pres">
      <dgm:prSet presAssocID="{2FE1BE32-A1AC-D646-BD6C-BDFACA5BEFD6}" presName="tx1" presStyleLbl="revTx" presStyleIdx="3" presStyleCnt="7"/>
      <dgm:spPr/>
    </dgm:pt>
    <dgm:pt modelId="{A0DB4685-BE07-C445-A795-564F4B3B4D4B}" type="pres">
      <dgm:prSet presAssocID="{2FE1BE32-A1AC-D646-BD6C-BDFACA5BEFD6}" presName="vert1" presStyleCnt="0"/>
      <dgm:spPr/>
    </dgm:pt>
    <dgm:pt modelId="{FAD908E4-2680-2346-85FC-C3CAD1062365}" type="pres">
      <dgm:prSet presAssocID="{4CF20B7D-567A-F448-9F83-ADE5B2091618}" presName="thickLine" presStyleLbl="alignNode1" presStyleIdx="4" presStyleCnt="7"/>
      <dgm:spPr/>
    </dgm:pt>
    <dgm:pt modelId="{752692CF-84A7-C948-BC47-A8FE0064ADB6}" type="pres">
      <dgm:prSet presAssocID="{4CF20B7D-567A-F448-9F83-ADE5B2091618}" presName="horz1" presStyleCnt="0"/>
      <dgm:spPr/>
    </dgm:pt>
    <dgm:pt modelId="{7AD1AF2C-A1BC-2741-9EE4-1B4A98BEB897}" type="pres">
      <dgm:prSet presAssocID="{4CF20B7D-567A-F448-9F83-ADE5B2091618}" presName="tx1" presStyleLbl="revTx" presStyleIdx="4" presStyleCnt="7"/>
      <dgm:spPr/>
    </dgm:pt>
    <dgm:pt modelId="{8FC45FD7-4539-424D-8EAA-23C06D861480}" type="pres">
      <dgm:prSet presAssocID="{4CF20B7D-567A-F448-9F83-ADE5B2091618}" presName="vert1" presStyleCnt="0"/>
      <dgm:spPr/>
    </dgm:pt>
    <dgm:pt modelId="{3AC47947-D1BF-D94F-848E-8B9F81A33ED0}" type="pres">
      <dgm:prSet presAssocID="{8E1575B0-020E-8345-9468-03DE37C4CB91}" presName="thickLine" presStyleLbl="alignNode1" presStyleIdx="5" presStyleCnt="7"/>
      <dgm:spPr/>
    </dgm:pt>
    <dgm:pt modelId="{D61B0CFE-314A-EE46-8ACD-4318E3F82911}" type="pres">
      <dgm:prSet presAssocID="{8E1575B0-020E-8345-9468-03DE37C4CB91}" presName="horz1" presStyleCnt="0"/>
      <dgm:spPr/>
    </dgm:pt>
    <dgm:pt modelId="{5E92BABD-855F-924F-BD67-44509C8507F7}" type="pres">
      <dgm:prSet presAssocID="{8E1575B0-020E-8345-9468-03DE37C4CB91}" presName="tx1" presStyleLbl="revTx" presStyleIdx="5" presStyleCnt="7"/>
      <dgm:spPr/>
    </dgm:pt>
    <dgm:pt modelId="{57650D52-A38A-9343-8E82-8C797DB8D646}" type="pres">
      <dgm:prSet presAssocID="{8E1575B0-020E-8345-9468-03DE37C4CB91}" presName="vert1" presStyleCnt="0"/>
      <dgm:spPr/>
    </dgm:pt>
    <dgm:pt modelId="{C83626B0-B6CB-F841-81C3-604D491DB870}" type="pres">
      <dgm:prSet presAssocID="{A1AED30A-6579-D84B-8D7A-6192021A62CD}" presName="thickLine" presStyleLbl="alignNode1" presStyleIdx="6" presStyleCnt="7"/>
      <dgm:spPr/>
    </dgm:pt>
    <dgm:pt modelId="{8D6ACD70-FD5F-B048-8217-170B4EC5A037}" type="pres">
      <dgm:prSet presAssocID="{A1AED30A-6579-D84B-8D7A-6192021A62CD}" presName="horz1" presStyleCnt="0"/>
      <dgm:spPr/>
    </dgm:pt>
    <dgm:pt modelId="{E928D841-F196-724D-BE72-E2A465C0CAF4}" type="pres">
      <dgm:prSet presAssocID="{A1AED30A-6579-D84B-8D7A-6192021A62CD}" presName="tx1" presStyleLbl="revTx" presStyleIdx="6" presStyleCnt="7"/>
      <dgm:spPr/>
    </dgm:pt>
    <dgm:pt modelId="{76E6E0F7-F5E5-2249-9EF9-FDE5DAF77DD5}" type="pres">
      <dgm:prSet presAssocID="{A1AED30A-6579-D84B-8D7A-6192021A62CD}" presName="vert1" presStyleCnt="0"/>
      <dgm:spPr/>
    </dgm:pt>
  </dgm:ptLst>
  <dgm:cxnLst>
    <dgm:cxn modelId="{28A29E15-8E36-A748-9548-5E8152E4A56E}" srcId="{3CEBD0BD-277C-4577-9E0C-7D9BEB058A08}" destId="{678B99DE-1D3C-0249-8F76-30EC388B4C91}" srcOrd="0" destOrd="0" parTransId="{C36A925E-D7F2-7A48-B5E1-39E07DC7E651}" sibTransId="{F34A7B66-AC87-2648-8ABE-FA91798061B9}"/>
    <dgm:cxn modelId="{9CB8D22C-126E-F048-A515-5615633C0333}" type="presOf" srcId="{0B1E6CA4-B2F8-3648-AE0F-6E3E0B2241FF}" destId="{D095B17C-F2D9-8D45-AC88-E93580248266}" srcOrd="0" destOrd="0" presId="urn:microsoft.com/office/officeart/2008/layout/LinedList"/>
    <dgm:cxn modelId="{A3B29A39-CB21-9549-9A55-F3BB0C1A3CEE}" srcId="{3CEBD0BD-277C-4577-9E0C-7D9BEB058A08}" destId="{1CF54656-FA3B-6345-BFB4-E7D7F7F2CC62}" srcOrd="2" destOrd="0" parTransId="{D3D1A75F-100A-7F43-8E2B-D07236B79568}" sibTransId="{5CD9ABA7-7D30-C347-B6F9-8AAB987BD41E}"/>
    <dgm:cxn modelId="{2FB5EF3B-7227-644E-AE24-5C8A6C5201EB}" type="presOf" srcId="{4CF20B7D-567A-F448-9F83-ADE5B2091618}" destId="{7AD1AF2C-A1BC-2741-9EE4-1B4A98BEB897}" srcOrd="0" destOrd="0" presId="urn:microsoft.com/office/officeart/2008/layout/LinedList"/>
    <dgm:cxn modelId="{364EB346-A33F-8D4A-8ADD-F9DAAB4975FE}" type="presOf" srcId="{A1AED30A-6579-D84B-8D7A-6192021A62CD}" destId="{E928D841-F196-724D-BE72-E2A465C0CAF4}" srcOrd="0" destOrd="0" presId="urn:microsoft.com/office/officeart/2008/layout/LinedList"/>
    <dgm:cxn modelId="{4AEF144E-3714-5E40-9330-4A92912170CF}" srcId="{3CEBD0BD-277C-4577-9E0C-7D9BEB058A08}" destId="{4CF20B7D-567A-F448-9F83-ADE5B2091618}" srcOrd="4" destOrd="0" parTransId="{4E54DC77-CD2E-5D42-99C2-02C3FE930141}" sibTransId="{ADE25461-10BC-E04A-B912-B560A528F276}"/>
    <dgm:cxn modelId="{E2BBA557-AF89-224B-A9DA-2390921BFA02}" srcId="{3CEBD0BD-277C-4577-9E0C-7D9BEB058A08}" destId="{8E1575B0-020E-8345-9468-03DE37C4CB91}" srcOrd="5" destOrd="0" parTransId="{6CAF482C-6060-0147-8317-EDAB401B8A35}" sibTransId="{92F89382-8C61-5D42-A4FC-C5B98116A0E3}"/>
    <dgm:cxn modelId="{DACFC95F-9E80-6745-8946-39926D40FA25}" type="presOf" srcId="{2FE1BE32-A1AC-D646-BD6C-BDFACA5BEFD6}" destId="{3ADBBEE1-261E-B548-B966-DDABE96E8F91}" srcOrd="0" destOrd="0" presId="urn:microsoft.com/office/officeart/2008/layout/LinedList"/>
    <dgm:cxn modelId="{F728A361-D3BF-7947-8E0C-6574D23FA4EB}" type="presOf" srcId="{678B99DE-1D3C-0249-8F76-30EC388B4C91}" destId="{1F807344-C24C-8847-B972-BE78C5D50F4C}" srcOrd="0" destOrd="0" presId="urn:microsoft.com/office/officeart/2008/layout/LinedList"/>
    <dgm:cxn modelId="{1BB0C378-1664-3345-9AD6-0882DA9135A8}" srcId="{3CEBD0BD-277C-4577-9E0C-7D9BEB058A08}" destId="{A1AED30A-6579-D84B-8D7A-6192021A62CD}" srcOrd="6" destOrd="0" parTransId="{6ACC5C42-47B7-3C46-8162-F070EAFE80BA}" sibTransId="{DD27C840-86FD-9046-B880-A8139994A0FD}"/>
    <dgm:cxn modelId="{DB57CA81-07CF-4FF1-A251-4DB48C28B598}" type="presOf" srcId="{3CEBD0BD-277C-4577-9E0C-7D9BEB058A08}" destId="{95B69EAB-ACA2-4D76-B22C-C08617B7A72F}" srcOrd="0" destOrd="0" presId="urn:microsoft.com/office/officeart/2008/layout/LinedList"/>
    <dgm:cxn modelId="{325CB397-1E42-6241-BDF0-5EC92E0CABC5}" type="presOf" srcId="{1CF54656-FA3B-6345-BFB4-E7D7F7F2CC62}" destId="{753982F9-3CB1-4644-AB85-6E38050AEA43}" srcOrd="0" destOrd="0" presId="urn:microsoft.com/office/officeart/2008/layout/LinedList"/>
    <dgm:cxn modelId="{08E04CDB-D885-754E-8B21-9D58BC35CB05}" srcId="{3CEBD0BD-277C-4577-9E0C-7D9BEB058A08}" destId="{0B1E6CA4-B2F8-3648-AE0F-6E3E0B2241FF}" srcOrd="1" destOrd="0" parTransId="{CC44E00C-E5E7-0948-9D9C-8DFBF24A0694}" sibTransId="{BD99110E-51D3-3E41-9FBA-53CDF66ECC6A}"/>
    <dgm:cxn modelId="{3F046BF5-DD42-CC4C-805F-A362ADDDEF11}" srcId="{3CEBD0BD-277C-4577-9E0C-7D9BEB058A08}" destId="{2FE1BE32-A1AC-D646-BD6C-BDFACA5BEFD6}" srcOrd="3" destOrd="0" parTransId="{F73B5601-4DA4-8E43-B2DF-2B352DA86A1E}" sibTransId="{96FF4288-B842-BF42-AFA2-EF05557D6659}"/>
    <dgm:cxn modelId="{0D9445FF-D998-714A-96A4-0019CD46883E}" type="presOf" srcId="{8E1575B0-020E-8345-9468-03DE37C4CB91}" destId="{5E92BABD-855F-924F-BD67-44509C8507F7}" srcOrd="0" destOrd="0" presId="urn:microsoft.com/office/officeart/2008/layout/LinedList"/>
    <dgm:cxn modelId="{F207E341-2956-EA46-BDB1-B84DD12F006B}" type="presParOf" srcId="{95B69EAB-ACA2-4D76-B22C-C08617B7A72F}" destId="{1B20AC0C-4BCE-5B48-A078-49BB1A2C5073}" srcOrd="0" destOrd="0" presId="urn:microsoft.com/office/officeart/2008/layout/LinedList"/>
    <dgm:cxn modelId="{228745EC-4B17-9940-A77A-ABD5A71CD0EC}" type="presParOf" srcId="{95B69EAB-ACA2-4D76-B22C-C08617B7A72F}" destId="{7367A91D-3DC0-2A4E-8607-6179E769F027}" srcOrd="1" destOrd="0" presId="urn:microsoft.com/office/officeart/2008/layout/LinedList"/>
    <dgm:cxn modelId="{9753EEC6-3B23-C040-9ECA-A592AEB399E9}" type="presParOf" srcId="{7367A91D-3DC0-2A4E-8607-6179E769F027}" destId="{1F807344-C24C-8847-B972-BE78C5D50F4C}" srcOrd="0" destOrd="0" presId="urn:microsoft.com/office/officeart/2008/layout/LinedList"/>
    <dgm:cxn modelId="{17A9ABD5-BA43-D441-AFD1-8627E5DC826B}" type="presParOf" srcId="{7367A91D-3DC0-2A4E-8607-6179E769F027}" destId="{9A95B543-116B-9241-B368-2C248C48D99D}" srcOrd="1" destOrd="0" presId="urn:microsoft.com/office/officeart/2008/layout/LinedList"/>
    <dgm:cxn modelId="{577530B5-1C3D-7B43-A77A-10BE5D17FDBA}" type="presParOf" srcId="{95B69EAB-ACA2-4D76-B22C-C08617B7A72F}" destId="{D047788F-F888-DC4F-9F68-41830A5A2EEA}" srcOrd="2" destOrd="0" presId="urn:microsoft.com/office/officeart/2008/layout/LinedList"/>
    <dgm:cxn modelId="{2761CC47-D4FC-6C4F-A105-8C3360407007}" type="presParOf" srcId="{95B69EAB-ACA2-4D76-B22C-C08617B7A72F}" destId="{BFC89155-83A9-7042-B021-5F1E231F65BF}" srcOrd="3" destOrd="0" presId="urn:microsoft.com/office/officeart/2008/layout/LinedList"/>
    <dgm:cxn modelId="{B2208DF9-430B-354F-BBFA-8AE04811308C}" type="presParOf" srcId="{BFC89155-83A9-7042-B021-5F1E231F65BF}" destId="{D095B17C-F2D9-8D45-AC88-E93580248266}" srcOrd="0" destOrd="0" presId="urn:microsoft.com/office/officeart/2008/layout/LinedList"/>
    <dgm:cxn modelId="{54AD18B9-174C-8743-9173-21002D3806FC}" type="presParOf" srcId="{BFC89155-83A9-7042-B021-5F1E231F65BF}" destId="{409BA206-2CAA-9D44-8E65-FF3243594507}" srcOrd="1" destOrd="0" presId="urn:microsoft.com/office/officeart/2008/layout/LinedList"/>
    <dgm:cxn modelId="{04408198-F824-1940-8C1F-8440F1AEA807}" type="presParOf" srcId="{95B69EAB-ACA2-4D76-B22C-C08617B7A72F}" destId="{A96F0F23-8415-2744-89F0-9433E8436878}" srcOrd="4" destOrd="0" presId="urn:microsoft.com/office/officeart/2008/layout/LinedList"/>
    <dgm:cxn modelId="{9164D883-C129-E84B-AE2E-89C488C7DD83}" type="presParOf" srcId="{95B69EAB-ACA2-4D76-B22C-C08617B7A72F}" destId="{1FBEF03C-BDE7-6D4A-9638-E20765BF9660}" srcOrd="5" destOrd="0" presId="urn:microsoft.com/office/officeart/2008/layout/LinedList"/>
    <dgm:cxn modelId="{FEF64852-577E-BE41-B44C-51591C0FD961}" type="presParOf" srcId="{1FBEF03C-BDE7-6D4A-9638-E20765BF9660}" destId="{753982F9-3CB1-4644-AB85-6E38050AEA43}" srcOrd="0" destOrd="0" presId="urn:microsoft.com/office/officeart/2008/layout/LinedList"/>
    <dgm:cxn modelId="{03F9D5A3-539F-C043-9E22-5AE14E16CABE}" type="presParOf" srcId="{1FBEF03C-BDE7-6D4A-9638-E20765BF9660}" destId="{B30E8C32-5943-6741-B1EA-4C11F862F8E7}" srcOrd="1" destOrd="0" presId="urn:microsoft.com/office/officeart/2008/layout/LinedList"/>
    <dgm:cxn modelId="{A23099C3-CAE8-BF48-94D3-023F0A491EBD}" type="presParOf" srcId="{95B69EAB-ACA2-4D76-B22C-C08617B7A72F}" destId="{D9EA6C98-A054-6A40-B917-C2AC46983B16}" srcOrd="6" destOrd="0" presId="urn:microsoft.com/office/officeart/2008/layout/LinedList"/>
    <dgm:cxn modelId="{74467927-8A01-FF41-ACC0-BF7A1FA83C58}" type="presParOf" srcId="{95B69EAB-ACA2-4D76-B22C-C08617B7A72F}" destId="{3F6B0C4B-1F81-8E48-90D7-8CC34E0CD4F1}" srcOrd="7" destOrd="0" presId="urn:microsoft.com/office/officeart/2008/layout/LinedList"/>
    <dgm:cxn modelId="{1A107A67-6BDA-224D-84DB-FF102B3D8B10}" type="presParOf" srcId="{3F6B0C4B-1F81-8E48-90D7-8CC34E0CD4F1}" destId="{3ADBBEE1-261E-B548-B966-DDABE96E8F91}" srcOrd="0" destOrd="0" presId="urn:microsoft.com/office/officeart/2008/layout/LinedList"/>
    <dgm:cxn modelId="{4274541A-114B-544C-A332-AE53632AB0AD}" type="presParOf" srcId="{3F6B0C4B-1F81-8E48-90D7-8CC34E0CD4F1}" destId="{A0DB4685-BE07-C445-A795-564F4B3B4D4B}" srcOrd="1" destOrd="0" presId="urn:microsoft.com/office/officeart/2008/layout/LinedList"/>
    <dgm:cxn modelId="{826B2753-D499-6340-88DA-F4F95B936F9B}" type="presParOf" srcId="{95B69EAB-ACA2-4D76-B22C-C08617B7A72F}" destId="{FAD908E4-2680-2346-85FC-C3CAD1062365}" srcOrd="8" destOrd="0" presId="urn:microsoft.com/office/officeart/2008/layout/LinedList"/>
    <dgm:cxn modelId="{81CB0041-4FBD-E24C-97E3-AC26ADE757EE}" type="presParOf" srcId="{95B69EAB-ACA2-4D76-B22C-C08617B7A72F}" destId="{752692CF-84A7-C948-BC47-A8FE0064ADB6}" srcOrd="9" destOrd="0" presId="urn:microsoft.com/office/officeart/2008/layout/LinedList"/>
    <dgm:cxn modelId="{5718E1B6-B935-7D4B-981B-ABAD9E01A25B}" type="presParOf" srcId="{752692CF-84A7-C948-BC47-A8FE0064ADB6}" destId="{7AD1AF2C-A1BC-2741-9EE4-1B4A98BEB897}" srcOrd="0" destOrd="0" presId="urn:microsoft.com/office/officeart/2008/layout/LinedList"/>
    <dgm:cxn modelId="{D46CC90E-F61B-5249-8B86-2F8BA480562B}" type="presParOf" srcId="{752692CF-84A7-C948-BC47-A8FE0064ADB6}" destId="{8FC45FD7-4539-424D-8EAA-23C06D861480}" srcOrd="1" destOrd="0" presId="urn:microsoft.com/office/officeart/2008/layout/LinedList"/>
    <dgm:cxn modelId="{24ED9354-B449-934E-B018-E3C0CF5146E0}" type="presParOf" srcId="{95B69EAB-ACA2-4D76-B22C-C08617B7A72F}" destId="{3AC47947-D1BF-D94F-848E-8B9F81A33ED0}" srcOrd="10" destOrd="0" presId="urn:microsoft.com/office/officeart/2008/layout/LinedList"/>
    <dgm:cxn modelId="{C88CF6C1-3630-8741-97E4-798FFACA5C4D}" type="presParOf" srcId="{95B69EAB-ACA2-4D76-B22C-C08617B7A72F}" destId="{D61B0CFE-314A-EE46-8ACD-4318E3F82911}" srcOrd="11" destOrd="0" presId="urn:microsoft.com/office/officeart/2008/layout/LinedList"/>
    <dgm:cxn modelId="{C3A144A0-3909-C84C-9647-1F45CDC964D2}" type="presParOf" srcId="{D61B0CFE-314A-EE46-8ACD-4318E3F82911}" destId="{5E92BABD-855F-924F-BD67-44509C8507F7}" srcOrd="0" destOrd="0" presId="urn:microsoft.com/office/officeart/2008/layout/LinedList"/>
    <dgm:cxn modelId="{C3AFF009-2A6F-654F-A4C8-5C029555E34F}" type="presParOf" srcId="{D61B0CFE-314A-EE46-8ACD-4318E3F82911}" destId="{57650D52-A38A-9343-8E82-8C797DB8D646}" srcOrd="1" destOrd="0" presId="urn:microsoft.com/office/officeart/2008/layout/LinedList"/>
    <dgm:cxn modelId="{AEF1DB46-F0C0-2E49-BDC9-E2953A531AD7}" type="presParOf" srcId="{95B69EAB-ACA2-4D76-B22C-C08617B7A72F}" destId="{C83626B0-B6CB-F841-81C3-604D491DB870}" srcOrd="12" destOrd="0" presId="urn:microsoft.com/office/officeart/2008/layout/LinedList"/>
    <dgm:cxn modelId="{237B44B4-4717-9045-B587-A6AB3EF31632}" type="presParOf" srcId="{95B69EAB-ACA2-4D76-B22C-C08617B7A72F}" destId="{8D6ACD70-FD5F-B048-8217-170B4EC5A037}" srcOrd="13" destOrd="0" presId="urn:microsoft.com/office/officeart/2008/layout/LinedList"/>
    <dgm:cxn modelId="{8058A545-7154-EA41-9F50-0C6C306B670E}" type="presParOf" srcId="{8D6ACD70-FD5F-B048-8217-170B4EC5A037}" destId="{E928D841-F196-724D-BE72-E2A465C0CAF4}" srcOrd="0" destOrd="0" presId="urn:microsoft.com/office/officeart/2008/layout/LinedList"/>
    <dgm:cxn modelId="{A493A0D8-0948-134F-9114-21D1867E7233}" type="presParOf" srcId="{8D6ACD70-FD5F-B048-8217-170B4EC5A037}" destId="{76E6E0F7-F5E5-2249-9EF9-FDE5DAF77DD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6369A-08C9-F84A-8AA6-B9CA034314E2}">
      <dsp:nvSpPr>
        <dsp:cNvPr id="0" name=""/>
        <dsp:cNvSpPr/>
      </dsp:nvSpPr>
      <dsp:spPr>
        <a:xfrm>
          <a:off x="0" y="201697"/>
          <a:ext cx="6253721" cy="7195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Dataset</a:t>
          </a:r>
        </a:p>
      </dsp:txBody>
      <dsp:txXfrm>
        <a:off x="35125" y="236822"/>
        <a:ext cx="6183471" cy="649299"/>
      </dsp:txXfrm>
    </dsp:sp>
    <dsp:sp modelId="{53957B62-AA33-8944-8DBD-4DAD34F40DEC}">
      <dsp:nvSpPr>
        <dsp:cNvPr id="0" name=""/>
        <dsp:cNvSpPr/>
      </dsp:nvSpPr>
      <dsp:spPr>
        <a:xfrm>
          <a:off x="0" y="921247"/>
          <a:ext cx="6253721"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sz="2300" kern="1200" dirty="0"/>
            <a:t> The London listings Airbnb dataset comprises 66,640 observations and twenty-one variables.</a:t>
          </a:r>
        </a:p>
      </dsp:txBody>
      <dsp:txXfrm>
        <a:off x="0" y="921247"/>
        <a:ext cx="6253721" cy="729675"/>
      </dsp:txXfrm>
    </dsp:sp>
    <dsp:sp modelId="{DF69DD93-60D8-D742-A59F-271F0622179D}">
      <dsp:nvSpPr>
        <dsp:cNvPr id="0" name=""/>
        <dsp:cNvSpPr/>
      </dsp:nvSpPr>
      <dsp:spPr>
        <a:xfrm>
          <a:off x="0" y="1650922"/>
          <a:ext cx="6253721" cy="7195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Goal</a:t>
          </a:r>
        </a:p>
      </dsp:txBody>
      <dsp:txXfrm>
        <a:off x="35125" y="1686047"/>
        <a:ext cx="6183471" cy="649299"/>
      </dsp:txXfrm>
    </dsp:sp>
    <dsp:sp modelId="{C5EB707E-6B1B-014D-8C14-330D674D2931}">
      <dsp:nvSpPr>
        <dsp:cNvPr id="0" name=""/>
        <dsp:cNvSpPr/>
      </dsp:nvSpPr>
      <dsp:spPr>
        <a:xfrm>
          <a:off x="0" y="2572169"/>
          <a:ext cx="6253721" cy="24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38100" rIns="213360" bIns="38100" numCol="1" spcCol="1270" anchor="t" anchorCtr="0">
          <a:noAutofit/>
        </a:bodyPr>
        <a:lstStyle/>
        <a:p>
          <a:pPr marL="228600" lvl="1" indent="-228600" algn="l" defTabSz="1022350">
            <a:lnSpc>
              <a:spcPct val="90000"/>
            </a:lnSpc>
            <a:spcBef>
              <a:spcPct val="0"/>
            </a:spcBef>
            <a:spcAft>
              <a:spcPct val="20000"/>
            </a:spcAft>
            <a:buChar char="•"/>
          </a:pPr>
          <a:endParaRPr lang="en-US" sz="2300" kern="1200" dirty="0"/>
        </a:p>
        <a:p>
          <a:pPr marL="228600" lvl="1" indent="-228600" algn="l" defTabSz="1022350">
            <a:lnSpc>
              <a:spcPct val="90000"/>
            </a:lnSpc>
            <a:spcBef>
              <a:spcPct val="0"/>
            </a:spcBef>
            <a:spcAft>
              <a:spcPct val="20000"/>
            </a:spcAft>
            <a:buChar char="•"/>
          </a:pPr>
          <a:r>
            <a:rPr lang="en-US" sz="2300" kern="1200" dirty="0"/>
            <a:t>This final project aims to build a classification model to estimate the property's price in the Airbnb listings by considering the property's size, longitude, scope, location, and other variables. </a:t>
          </a:r>
        </a:p>
        <a:p>
          <a:pPr marL="228600" lvl="1" indent="-228600" algn="l" defTabSz="1022350" rtl="0">
            <a:lnSpc>
              <a:spcPct val="90000"/>
            </a:lnSpc>
            <a:spcBef>
              <a:spcPct val="0"/>
            </a:spcBef>
            <a:spcAft>
              <a:spcPct val="20000"/>
            </a:spcAft>
            <a:buChar char="•"/>
          </a:pPr>
          <a:endParaRPr lang="en-US" sz="2300" kern="1200" dirty="0"/>
        </a:p>
      </dsp:txBody>
      <dsp:txXfrm>
        <a:off x="0" y="2572169"/>
        <a:ext cx="6253721" cy="24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F9871-69D7-44B3-9F4B-33B48720AD88}">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30D12-6673-4A19-BC0F-0C547AA5056E}">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1F8A3D-941F-4781-9B24-B538A9AD94B9}">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Which Neighborhood has the highest number of listings?</a:t>
          </a:r>
        </a:p>
      </dsp:txBody>
      <dsp:txXfrm>
        <a:off x="1834517" y="469890"/>
        <a:ext cx="3148942" cy="1335915"/>
      </dsp:txXfrm>
    </dsp:sp>
    <dsp:sp modelId="{5BBBE85D-260E-4C30-AF9E-3AD65C3941E6}">
      <dsp:nvSpPr>
        <dsp:cNvPr id="0" name=""/>
        <dsp:cNvSpPr/>
      </dsp:nvSpPr>
      <dsp:spPr>
        <a:xfrm>
          <a:off x="5532139" y="469890"/>
          <a:ext cx="1335915" cy="1335915"/>
        </a:xfrm>
        <a:prstGeom prst="ellipse">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D5B0B7B3-808B-4A45-B3E9-98805D64578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D1B89-3034-46E1-AC49-3486DD4DFA0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What are the highest and least available room types in the property listings?</a:t>
          </a:r>
        </a:p>
      </dsp:txBody>
      <dsp:txXfrm>
        <a:off x="7154322" y="469890"/>
        <a:ext cx="3148942" cy="1335915"/>
      </dsp:txXfrm>
    </dsp:sp>
    <dsp:sp modelId="{F3F3FB72-F3CC-4DF3-9167-D08DFF6A251B}">
      <dsp:nvSpPr>
        <dsp:cNvPr id="0" name=""/>
        <dsp:cNvSpPr/>
      </dsp:nvSpPr>
      <dsp:spPr>
        <a:xfrm>
          <a:off x="212335" y="2545532"/>
          <a:ext cx="1335915" cy="1335915"/>
        </a:xfrm>
        <a:prstGeom prst="ellipse">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0CED052A-F3B0-462F-A28B-9B19E4E4D05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F5240E-7C63-4157-80F0-30C2DCB18B1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Most listings are under which price?</a:t>
          </a:r>
        </a:p>
      </dsp:txBody>
      <dsp:txXfrm>
        <a:off x="1834517" y="2545532"/>
        <a:ext cx="3148942" cy="1335915"/>
      </dsp:txXfrm>
    </dsp:sp>
    <dsp:sp modelId="{20B2B578-D22F-404A-A0DF-103D9CA1A07F}">
      <dsp:nvSpPr>
        <dsp:cNvPr id="0" name=""/>
        <dsp:cNvSpPr/>
      </dsp:nvSpPr>
      <dsp:spPr>
        <a:xfrm>
          <a:off x="5532139" y="2545532"/>
          <a:ext cx="1335915" cy="1335915"/>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C1DD9140-9581-411A-BE2F-22EDF520CFE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36F7CA-EB8B-451F-8532-15C6D58319A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Do the location and other features significantly impact the price of listings?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C73E6-C2E8-4944-9188-0CD55CA7593D}">
      <dsp:nvSpPr>
        <dsp:cNvPr id="0" name=""/>
        <dsp:cNvSpPr/>
      </dsp:nvSpPr>
      <dsp:spPr>
        <a:xfrm>
          <a:off x="0" y="46156"/>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Calibri Light" panose="020F0302020204030204"/>
            </a:rPr>
            <a:t>Descriptive Statistics</a:t>
          </a:r>
          <a:endParaRPr lang="en-US" sz="2300" kern="1200"/>
        </a:p>
      </dsp:txBody>
      <dsp:txXfrm>
        <a:off x="26930" y="73086"/>
        <a:ext cx="10461740" cy="497795"/>
      </dsp:txXfrm>
    </dsp:sp>
    <dsp:sp modelId="{D260E2C7-ADBF-9C45-A8C3-B134A0C15AD2}">
      <dsp:nvSpPr>
        <dsp:cNvPr id="0" name=""/>
        <dsp:cNvSpPr/>
      </dsp:nvSpPr>
      <dsp:spPr>
        <a:xfrm>
          <a:off x="0" y="664051"/>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libri Light" panose="020F0302020204030204"/>
            </a:rPr>
            <a:t>Data imputation</a:t>
          </a:r>
        </a:p>
      </dsp:txBody>
      <dsp:txXfrm>
        <a:off x="26930" y="690981"/>
        <a:ext cx="10461740" cy="497795"/>
      </dsp:txXfrm>
    </dsp:sp>
    <dsp:sp modelId="{F4FC3E09-8881-C646-8930-E987D5C0F946}">
      <dsp:nvSpPr>
        <dsp:cNvPr id="0" name=""/>
        <dsp:cNvSpPr/>
      </dsp:nvSpPr>
      <dsp:spPr>
        <a:xfrm>
          <a:off x="0" y="1281946"/>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libri Light" panose="020F0302020204030204"/>
            </a:rPr>
            <a:t>Exploratory Analysis</a:t>
          </a:r>
          <a:endParaRPr lang="en-US" sz="2300" kern="1200" dirty="0"/>
        </a:p>
      </dsp:txBody>
      <dsp:txXfrm>
        <a:off x="26930" y="1308876"/>
        <a:ext cx="10461740" cy="497795"/>
      </dsp:txXfrm>
    </dsp:sp>
    <dsp:sp modelId="{5385DC4B-6764-804B-A1AE-8FF6FFF61CE3}">
      <dsp:nvSpPr>
        <dsp:cNvPr id="0" name=""/>
        <dsp:cNvSpPr/>
      </dsp:nvSpPr>
      <dsp:spPr>
        <a:xfrm>
          <a:off x="0" y="1899841"/>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libri Light" panose="020F0302020204030204"/>
            </a:rPr>
            <a:t>Correlation Analysis</a:t>
          </a:r>
        </a:p>
      </dsp:txBody>
      <dsp:txXfrm>
        <a:off x="26930" y="1926771"/>
        <a:ext cx="10461740" cy="497795"/>
      </dsp:txXfrm>
    </dsp:sp>
    <dsp:sp modelId="{868E1D18-AC34-6F42-A46B-2CDA962F6606}">
      <dsp:nvSpPr>
        <dsp:cNvPr id="0" name=""/>
        <dsp:cNvSpPr/>
      </dsp:nvSpPr>
      <dsp:spPr>
        <a:xfrm>
          <a:off x="0" y="2517736"/>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libri Light" panose="020F0302020204030204"/>
            </a:rPr>
            <a:t>Data Splitting</a:t>
          </a:r>
        </a:p>
      </dsp:txBody>
      <dsp:txXfrm>
        <a:off x="26930" y="2544666"/>
        <a:ext cx="10461740" cy="497795"/>
      </dsp:txXfrm>
    </dsp:sp>
    <dsp:sp modelId="{FF53087D-2E60-0646-9C61-9D4D49DB6169}">
      <dsp:nvSpPr>
        <dsp:cNvPr id="0" name=""/>
        <dsp:cNvSpPr/>
      </dsp:nvSpPr>
      <dsp:spPr>
        <a:xfrm>
          <a:off x="0" y="3135631"/>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Calibri Light" panose="020F0302020204030204"/>
            </a:rPr>
            <a:t>Predictive Models</a:t>
          </a:r>
        </a:p>
      </dsp:txBody>
      <dsp:txXfrm>
        <a:off x="26930" y="3162561"/>
        <a:ext cx="10461740" cy="497795"/>
      </dsp:txXfrm>
    </dsp:sp>
    <dsp:sp modelId="{6EDA9D62-9E39-B045-8B5E-8190F24C75D5}">
      <dsp:nvSpPr>
        <dsp:cNvPr id="0" name=""/>
        <dsp:cNvSpPr/>
      </dsp:nvSpPr>
      <dsp:spPr>
        <a:xfrm>
          <a:off x="0" y="3753526"/>
          <a:ext cx="10515600"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Calibri Light" panose="020F0302020204030204"/>
            </a:rPr>
            <a:t>Model Evaluation</a:t>
          </a:r>
          <a:endParaRPr lang="en-US" sz="2300" kern="1200" dirty="0"/>
        </a:p>
      </dsp:txBody>
      <dsp:txXfrm>
        <a:off x="26930" y="3780456"/>
        <a:ext cx="10461740" cy="497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0AC0C-4BCE-5B48-A078-49BB1A2C5073}">
      <dsp:nvSpPr>
        <dsp:cNvPr id="0" name=""/>
        <dsp:cNvSpPr/>
      </dsp:nvSpPr>
      <dsp:spPr>
        <a:xfrm>
          <a:off x="0" y="576"/>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807344-C24C-8847-B972-BE78C5D50F4C}">
      <dsp:nvSpPr>
        <dsp:cNvPr id="0" name=""/>
        <dsp:cNvSpPr/>
      </dsp:nvSpPr>
      <dsp:spPr>
        <a:xfrm>
          <a:off x="0" y="576"/>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A Guide to Data Clustering Methods in Python. (n.d.). Retrieved from builtin.com: https://builtin.com/data-science/data-clustering-python</a:t>
          </a:r>
          <a:endParaRPr lang="en-US" sz="1300" kern="1200"/>
        </a:p>
      </dsp:txBody>
      <dsp:txXfrm>
        <a:off x="0" y="576"/>
        <a:ext cx="6192319" cy="675017"/>
      </dsp:txXfrm>
    </dsp:sp>
    <dsp:sp modelId="{D047788F-F888-DC4F-9F68-41830A5A2EEA}">
      <dsp:nvSpPr>
        <dsp:cNvPr id="0" name=""/>
        <dsp:cNvSpPr/>
      </dsp:nvSpPr>
      <dsp:spPr>
        <a:xfrm>
          <a:off x="0" y="675594"/>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095B17C-F2D9-8D45-AC88-E93580248266}">
      <dsp:nvSpPr>
        <dsp:cNvPr id="0" name=""/>
        <dsp:cNvSpPr/>
      </dsp:nvSpPr>
      <dsp:spPr>
        <a:xfrm>
          <a:off x="0" y="675594"/>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Build Better and Accurate Clusters with Gaussian Mixture Models. (n.d.). Retrieved from www.analyticsvidhya.com: https://www.analyticsvidhya.com/blog/2019/10/gaussian-mixture-models-clustering/?</a:t>
          </a:r>
          <a:endParaRPr lang="en-US" sz="1300" kern="1200"/>
        </a:p>
      </dsp:txBody>
      <dsp:txXfrm>
        <a:off x="0" y="675594"/>
        <a:ext cx="6192319" cy="675017"/>
      </dsp:txXfrm>
    </dsp:sp>
    <dsp:sp modelId="{A96F0F23-8415-2744-89F0-9433E8436878}">
      <dsp:nvSpPr>
        <dsp:cNvPr id="0" name=""/>
        <dsp:cNvSpPr/>
      </dsp:nvSpPr>
      <dsp:spPr>
        <a:xfrm>
          <a:off x="0" y="1350611"/>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53982F9-3CB1-4644-AB85-6E38050AEA43}">
      <dsp:nvSpPr>
        <dsp:cNvPr id="0" name=""/>
        <dsp:cNvSpPr/>
      </dsp:nvSpPr>
      <dsp:spPr>
        <a:xfrm>
          <a:off x="0" y="1350611"/>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GMM: Gaussian Mixture Models — How to Successfully Use It to Cluster Your Data? (n.d.). Retrieved from towardsdatascience.com: https://towardsdatascience.com/gmm-gaussian-mixture-models-how-to-successfully-use-it-to-cluster-your-data-891dc8ac058f</a:t>
          </a:r>
          <a:endParaRPr lang="en-US" sz="1300" kern="1200"/>
        </a:p>
      </dsp:txBody>
      <dsp:txXfrm>
        <a:off x="0" y="1350611"/>
        <a:ext cx="6192319" cy="675017"/>
      </dsp:txXfrm>
    </dsp:sp>
    <dsp:sp modelId="{D9EA6C98-A054-6A40-B917-C2AC46983B16}">
      <dsp:nvSpPr>
        <dsp:cNvPr id="0" name=""/>
        <dsp:cNvSpPr/>
      </dsp:nvSpPr>
      <dsp:spPr>
        <a:xfrm>
          <a:off x="0" y="2025629"/>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ADBBEE1-261E-B548-B966-DDABE96E8F91}">
      <dsp:nvSpPr>
        <dsp:cNvPr id="0" name=""/>
        <dsp:cNvSpPr/>
      </dsp:nvSpPr>
      <dsp:spPr>
        <a:xfrm>
          <a:off x="0" y="2025629"/>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Inside Airbnb. I am adding data to the debate. (n.d.). Inside Airbnb. </a:t>
          </a:r>
          <a:r>
            <a:rPr lang="en-US" sz="1300" i="1" kern="1200">
              <a:hlinkClick xmlns:r="http://schemas.openxmlformats.org/officeDocument/2006/relationships" r:id="rId1"/>
            </a:rPr>
            <a:t>https://insideairbnb.com/get-the-data.html</a:t>
          </a:r>
          <a:endParaRPr lang="en-US" sz="1300" kern="1200"/>
        </a:p>
      </dsp:txBody>
      <dsp:txXfrm>
        <a:off x="0" y="2025629"/>
        <a:ext cx="6192319" cy="675017"/>
      </dsp:txXfrm>
    </dsp:sp>
    <dsp:sp modelId="{FAD908E4-2680-2346-85FC-C3CAD1062365}">
      <dsp:nvSpPr>
        <dsp:cNvPr id="0" name=""/>
        <dsp:cNvSpPr/>
      </dsp:nvSpPr>
      <dsp:spPr>
        <a:xfrm>
          <a:off x="0" y="2700646"/>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AD1AF2C-A1BC-2741-9EE4-1B4A98BEB897}">
      <dsp:nvSpPr>
        <dsp:cNvPr id="0" name=""/>
        <dsp:cNvSpPr/>
      </dsp:nvSpPr>
      <dsp:spPr>
        <a:xfrm>
          <a:off x="0" y="2700646"/>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Impute missing values with the model in the Python code example. (n.d.). Grepper | The Query &amp; Answer System for the Coder Community. </a:t>
          </a:r>
          <a:r>
            <a:rPr lang="en-US" sz="1300" i="1" kern="1200">
              <a:hlinkClick xmlns:r="http://schemas.openxmlformats.org/officeDocument/2006/relationships" r:id="rId2"/>
            </a:rPr>
            <a:t>https://www.codegrepper.com/code-examples/python/impute+missing+values+with+mode+in+python</a:t>
          </a:r>
          <a:endParaRPr lang="en-US" sz="1300" kern="1200"/>
        </a:p>
      </dsp:txBody>
      <dsp:txXfrm>
        <a:off x="0" y="2700646"/>
        <a:ext cx="6192319" cy="675017"/>
      </dsp:txXfrm>
    </dsp:sp>
    <dsp:sp modelId="{3AC47947-D1BF-D94F-848E-8B9F81A33ED0}">
      <dsp:nvSpPr>
        <dsp:cNvPr id="0" name=""/>
        <dsp:cNvSpPr/>
      </dsp:nvSpPr>
      <dsp:spPr>
        <a:xfrm>
          <a:off x="0" y="3375664"/>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E92BABD-855F-924F-BD67-44509C8507F7}">
      <dsp:nvSpPr>
        <dsp:cNvPr id="0" name=""/>
        <dsp:cNvSpPr/>
      </dsp:nvSpPr>
      <dsp:spPr>
        <a:xfrm>
          <a:off x="0" y="3375664"/>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Pierre, S. (2020, June 8). Pandas tricks for imputing missing data. Medium. </a:t>
          </a:r>
          <a:r>
            <a:rPr lang="en-US" sz="1300" i="1" kern="1200">
              <a:hlinkClick xmlns:r="http://schemas.openxmlformats.org/officeDocument/2006/relationships" r:id="rId3"/>
            </a:rPr>
            <a:t>https://towardsdatascience.com/pandas-tricks-for-imputing-missing-data-63da3d14c0d6</a:t>
          </a:r>
          <a:endParaRPr lang="en-US" sz="1300" kern="1200"/>
        </a:p>
      </dsp:txBody>
      <dsp:txXfrm>
        <a:off x="0" y="3375664"/>
        <a:ext cx="6192319" cy="675017"/>
      </dsp:txXfrm>
    </dsp:sp>
    <dsp:sp modelId="{C83626B0-B6CB-F841-81C3-604D491DB870}">
      <dsp:nvSpPr>
        <dsp:cNvPr id="0" name=""/>
        <dsp:cNvSpPr/>
      </dsp:nvSpPr>
      <dsp:spPr>
        <a:xfrm>
          <a:off x="0" y="4050681"/>
          <a:ext cx="619231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928D841-F196-724D-BE72-E2A465C0CAF4}">
      <dsp:nvSpPr>
        <dsp:cNvPr id="0" name=""/>
        <dsp:cNvSpPr/>
      </dsp:nvSpPr>
      <dsp:spPr>
        <a:xfrm>
          <a:off x="0" y="4050681"/>
          <a:ext cx="6192319" cy="67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Symbol" pitchFamily="2" charset="2"/>
            <a:buNone/>
          </a:pPr>
          <a:r>
            <a:rPr lang="en-US" sz="1300" i="1" kern="1200"/>
            <a:t>The penalty for missing values in data science. (2019, February 8). freeCodeCamp.org. </a:t>
          </a:r>
          <a:r>
            <a:rPr lang="en-US" sz="1300" i="1" kern="1200">
              <a:hlinkClick xmlns:r="http://schemas.openxmlformats.org/officeDocument/2006/relationships" r:id="rId4"/>
            </a:rPr>
            <a:t>https://www.freecodecamp.org/news/the-penalty-of-missing-values-in-data-science-91b756f95a32/</a:t>
          </a:r>
          <a:endParaRPr lang="en-US" sz="1300" kern="1200"/>
        </a:p>
      </dsp:txBody>
      <dsp:txXfrm>
        <a:off x="0" y="4050681"/>
        <a:ext cx="6192319" cy="6750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F7CAE-F713-47BB-9673-D058AEE3F12B}" type="datetimeFigureOut">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65967-C50B-4464-A263-49E173C0D1F5}" type="slidenum">
              <a:t>‹#›</a:t>
            </a:fld>
            <a:endParaRPr lang="en-US"/>
          </a:p>
        </p:txBody>
      </p:sp>
    </p:spTree>
    <p:extLst>
      <p:ext uri="{BB962C8B-B14F-4D97-AF65-F5344CB8AC3E}">
        <p14:creationId xmlns:p14="http://schemas.microsoft.com/office/powerpoint/2010/main" val="155759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Both </a:t>
            </a:r>
            <a:r>
              <a:rPr lang="en-US" err="1">
                <a:cs typeface="Calibri"/>
              </a:rPr>
              <a:t>cor</a:t>
            </a:r>
            <a:r>
              <a:rPr lang="en-US">
                <a:cs typeface="Calibri"/>
              </a:rPr>
              <a:t> and scar haver the most data ink rate</a:t>
            </a:r>
          </a:p>
          <a:p>
            <a:r>
              <a:rPr lang="en-US"/>
              <a:t>Edward Tufte’s Rules:</a:t>
            </a:r>
            <a:endParaRPr lang="en-US">
              <a:cs typeface="Calibri"/>
            </a:endParaRPr>
          </a:p>
          <a:p>
            <a:endParaRPr lang="en-US"/>
          </a:p>
          <a:p>
            <a:r>
              <a:rPr lang="en-US"/>
              <a:t>- visualization, a single heatmap to know preference and behavior data, and social economic overlook</a:t>
            </a:r>
            <a:endParaRPr lang="en-US">
              <a:cs typeface="Calibri"/>
            </a:endParaRPr>
          </a:p>
          <a:p>
            <a:endParaRPr lang="en-US">
              <a:cs typeface="Calibri"/>
            </a:endParaRPr>
          </a:p>
          <a:p>
            <a:r>
              <a:rPr lang="en-US">
                <a:cs typeface="Calibri"/>
              </a:rPr>
              <a:t>Data divided into three groups</a:t>
            </a:r>
            <a:endParaRPr lang="en-US"/>
          </a:p>
          <a:p>
            <a:r>
              <a:rPr lang="en-US">
                <a:cs typeface="Calibri"/>
              </a:rPr>
              <a:t>Demo, system, economic</a:t>
            </a:r>
          </a:p>
          <a:p>
            <a:r>
              <a:rPr lang="en-US">
                <a:cs typeface="Calibri"/>
              </a:rPr>
              <a:t>Also two category</a:t>
            </a:r>
          </a:p>
          <a:p>
            <a:endParaRPr lang="en-US">
              <a:cs typeface="Calibri"/>
            </a:endParaRPr>
          </a:p>
          <a:p>
            <a:r>
              <a:rPr lang="en-US">
                <a:cs typeface="Calibri"/>
              </a:rPr>
              <a:t>People subscribe: subscriber</a:t>
            </a:r>
          </a:p>
          <a:p>
            <a:r>
              <a:rPr lang="en-US">
                <a:cs typeface="Calibri"/>
              </a:rPr>
              <a:t>People in general: population</a:t>
            </a:r>
          </a:p>
          <a:p>
            <a:endParaRPr lang="en-US">
              <a:cs typeface="Calibri"/>
            </a:endParaRPr>
          </a:p>
          <a:p>
            <a:r>
              <a:rPr lang="en-US">
                <a:cs typeface="Calibri"/>
              </a:rPr>
              <a:t>Preference or behavior: preference is the summary of the past, behavior is how the past influence the future</a:t>
            </a:r>
          </a:p>
          <a:p>
            <a:endParaRPr lang="en-US">
              <a:cs typeface="Calibri"/>
            </a:endParaRPr>
          </a:p>
          <a:p>
            <a:endParaRPr lang="en-US">
              <a:cs typeface="Calibri"/>
            </a:endParaRPr>
          </a:p>
          <a:p>
            <a:r>
              <a:rPr lang="en-US">
                <a:cs typeface="Calibri"/>
              </a:rPr>
              <a:t>Call center preference</a:t>
            </a:r>
          </a:p>
          <a:p>
            <a:r>
              <a:rPr lang="en-US"/>
              <a:t>call center's predictive algorithm on which customer to callback, </a:t>
            </a:r>
            <a:endParaRPr lang="en-US">
              <a:cs typeface="Calibri"/>
            </a:endParaRPr>
          </a:p>
          <a:p>
            <a:r>
              <a:rPr lang="en-US"/>
              <a:t>smaller company Employe vs </a:t>
            </a:r>
            <a:r>
              <a:rPr lang="en-US" err="1"/>
              <a:t>prev</a:t>
            </a:r>
            <a:r>
              <a:rPr lang="en-US"/>
              <a:t>, 3,6,9,12 call time pattern,</a:t>
            </a:r>
            <a:endParaRPr lang="en-US">
              <a:cs typeface="Calibri"/>
            </a:endParaRPr>
          </a:p>
          <a:p>
            <a:r>
              <a:rPr lang="en-US">
                <a:cs typeface="Calibri"/>
              </a:rPr>
              <a:t>Friday omitted, of course, usually the workflow : client submission on Monday, Wednesday for demo and Friday for product launch and testing period</a:t>
            </a:r>
          </a:p>
          <a:p>
            <a:endParaRPr lang="en-US"/>
          </a:p>
          <a:p>
            <a:r>
              <a:rPr lang="en-US">
                <a:cs typeface="Calibri"/>
              </a:rPr>
              <a:t>Behavior:</a:t>
            </a:r>
            <a:endParaRPr lang="en-US"/>
          </a:p>
          <a:p>
            <a:r>
              <a:rPr lang="en-US"/>
              <a:t> the people who are subscribed to both deposits are less likely to go to bigger company (nr employed vs y=yes)</a:t>
            </a:r>
            <a:endParaRPr lang="en-US">
              <a:cs typeface="Calibri"/>
            </a:endParaRPr>
          </a:p>
          <a:p>
            <a:r>
              <a:rPr lang="en-US">
                <a:cs typeface="Calibri"/>
              </a:rPr>
              <a:t>They don't respond, as the more they get calls, </a:t>
            </a:r>
            <a:r>
              <a:rPr lang="en-US"/>
              <a:t>(no of calls vs duration alpha = -0.15)</a:t>
            </a:r>
            <a:endParaRPr lang="en-US">
              <a:cs typeface="Calibri"/>
            </a:endParaRPr>
          </a:p>
          <a:p>
            <a:endParaRPr lang="en-US">
              <a:cs typeface="Calibri"/>
            </a:endParaRPr>
          </a:p>
          <a:p>
            <a:r>
              <a:rPr lang="en-US">
                <a:cs typeface="Calibri"/>
              </a:rPr>
              <a:t>Easy insight from call campaign strategy:</a:t>
            </a:r>
          </a:p>
          <a:p>
            <a:r>
              <a:rPr lang="en-US">
                <a:cs typeface="Calibri"/>
              </a:rPr>
              <a:t>The more calls agent do, the less time people will talk and more likely to unsubscribe</a:t>
            </a:r>
          </a:p>
          <a:p>
            <a:r>
              <a:rPr lang="en-US">
                <a:cs typeface="Calibri"/>
              </a:rPr>
              <a:t>People who age talk more, if we want to save money and time, finding the CI for a customer is the key, the </a:t>
            </a:r>
            <a:r>
              <a:rPr lang="en-US" err="1">
                <a:cs typeface="Calibri"/>
              </a:rPr>
              <a:t>upperbound</a:t>
            </a:r>
            <a:r>
              <a:rPr lang="en-US">
                <a:cs typeface="Calibri"/>
              </a:rPr>
              <a:t> will optimize call time</a:t>
            </a:r>
          </a:p>
          <a:p>
            <a:endParaRPr lang="en-US">
              <a:cs typeface="Calibri"/>
            </a:endParaRPr>
          </a:p>
          <a:p>
            <a:r>
              <a:rPr lang="en-US">
                <a:cs typeface="Calibri"/>
              </a:rPr>
              <a:t>Conclusion 1:</a:t>
            </a:r>
          </a:p>
          <a:p>
            <a:r>
              <a:rPr lang="en-US">
                <a:cs typeface="Calibri"/>
              </a:rPr>
              <a:t>To answer one key question</a:t>
            </a:r>
          </a:p>
          <a:p>
            <a:r>
              <a:rPr lang="en-US">
                <a:cs typeface="Calibri"/>
              </a:rPr>
              <a:t>People will deposit the more agents call (higher +</a:t>
            </a:r>
            <a:r>
              <a:rPr lang="en-US" err="1">
                <a:cs typeface="Calibri"/>
              </a:rPr>
              <a:t>ve</a:t>
            </a:r>
            <a:r>
              <a:rPr lang="en-US">
                <a:cs typeface="Calibri"/>
              </a:rPr>
              <a:t> correlation campaign, </a:t>
            </a:r>
            <a:r>
              <a:rPr lang="en-US" err="1">
                <a:cs typeface="Calibri"/>
              </a:rPr>
              <a:t>pdays</a:t>
            </a:r>
            <a:r>
              <a:rPr lang="en-US">
                <a:cs typeface="Calibri"/>
              </a:rPr>
              <a:t> for target group), but they won't deposit when the calls are too frequent</a:t>
            </a:r>
          </a:p>
          <a:p>
            <a:endParaRPr lang="en-US">
              <a:cs typeface="Calibri"/>
            </a:endParaRPr>
          </a:p>
          <a:p>
            <a:r>
              <a:rPr lang="en-US">
                <a:cs typeface="Calibri"/>
              </a:rPr>
              <a:t>Horizontal comparison:</a:t>
            </a:r>
          </a:p>
          <a:p>
            <a:endParaRPr lang="en-US">
              <a:cs typeface="Calibri"/>
            </a:endParaRPr>
          </a:p>
          <a:p>
            <a:r>
              <a:rPr lang="en-US">
                <a:cs typeface="Calibri"/>
              </a:rPr>
              <a:t>Shift in behavior: expected in order to classify people</a:t>
            </a:r>
            <a:endParaRPr lang="en-US"/>
          </a:p>
          <a:p>
            <a:r>
              <a:rPr lang="en-US"/>
              <a:t>They are more likely to be influenced by the bank marketing (increase from 0.05 to 0.21 between duration and age, and 0.013 to -0.23 for confidence index, the shift in correlation suggests that people with these behaviors are more likely to buy).</a:t>
            </a:r>
            <a:endParaRPr lang="en-US">
              <a:cs typeface="Calibri"/>
            </a:endParaRPr>
          </a:p>
          <a:p>
            <a:r>
              <a:rPr lang="en-US">
                <a:cs typeface="Calibri"/>
              </a:rPr>
              <a:t>General behavior: indifference</a:t>
            </a:r>
            <a:endParaRPr lang="en-US"/>
          </a:p>
          <a:p>
            <a:r>
              <a:rPr lang="en-US"/>
              <a:t>we will get almost no correlation (-0.085) between agents calls and the will to talk for the population, but some correlation in the subscriber subgroup</a:t>
            </a:r>
            <a:endParaRPr lang="en-US">
              <a:cs typeface="Calibri"/>
            </a:endParaRPr>
          </a:p>
          <a:p>
            <a:r>
              <a:rPr lang="en-US">
                <a:cs typeface="Calibri"/>
              </a:rPr>
              <a:t>Behavior difference</a:t>
            </a:r>
            <a:endParaRPr lang="en-US"/>
          </a:p>
          <a:p>
            <a:r>
              <a:rPr lang="en-US"/>
              <a:t>They are more likely to talk 200 seconds or more, more than the people done in general (82.35% instead of 65.05%). </a:t>
            </a:r>
          </a:p>
          <a:p>
            <a:endParaRPr lang="en-US"/>
          </a:p>
          <a:p>
            <a:r>
              <a:rPr lang="en-US"/>
              <a:t>Self-employed or students don’t get called again, and 5.13% more people (comparing to people in general campaign and people has campaign loyalty) made the decision with only 1 call (61.76% vs 56.63).</a:t>
            </a:r>
            <a:endParaRPr lang="en-US">
              <a:cs typeface="Calibri"/>
            </a:endParaRPr>
          </a:p>
          <a:p>
            <a:endParaRPr lang="en-US">
              <a:cs typeface="Calibri"/>
            </a:endParaRPr>
          </a:p>
          <a:p>
            <a:endParaRPr lang="en-US">
              <a:cs typeface="Calibri"/>
            </a:endParaRPr>
          </a:p>
          <a:p>
            <a:r>
              <a:rPr lang="en-US">
                <a:cs typeface="Calibri"/>
              </a:rPr>
              <a:t>Bank's preference:</a:t>
            </a:r>
          </a:p>
          <a:p>
            <a:r>
              <a:rPr lang="en-US"/>
              <a:t>After making some comparisons, only the target consumer’s education level (54.29%) is somewhat moderately more than the general sample’s education (42.17%), the marital status(51.43% vs 50.60%) and the loan status (20% vs 18.07%)  doesn't really change.</a:t>
            </a:r>
            <a:endParaRPr lang="en-US">
              <a:cs typeface="Calibri"/>
            </a:endParaRPr>
          </a:p>
          <a:p>
            <a:endParaRPr lang="en-US">
              <a:cs typeface="Calibri"/>
            </a:endParaRPr>
          </a:p>
          <a:p>
            <a:r>
              <a:rPr lang="en-US">
                <a:cs typeface="Calibri"/>
              </a:rPr>
              <a:t>Bank prefers higher education</a:t>
            </a:r>
          </a:p>
          <a:p>
            <a:endParaRPr lang="en-US">
              <a:cs typeface="Calibri"/>
            </a:endParaRPr>
          </a:p>
          <a:p>
            <a:r>
              <a:rPr lang="en-US">
                <a:cs typeface="Calibri"/>
              </a:rPr>
              <a:t>Age shows higher correlation in the subscriber subgroup</a:t>
            </a:r>
          </a:p>
          <a:p>
            <a:endParaRPr lang="en-US">
              <a:cs typeface="Calibri"/>
            </a:endParaRPr>
          </a:p>
          <a:p>
            <a:r>
              <a:rPr lang="en-US">
                <a:cs typeface="Calibri"/>
              </a:rPr>
              <a:t>Conclusion extended:</a:t>
            </a:r>
          </a:p>
          <a:p>
            <a:r>
              <a:rPr lang="en-US">
                <a:cs typeface="Calibri"/>
              </a:rPr>
              <a:t>Social overlook</a:t>
            </a:r>
          </a:p>
          <a:p>
            <a:r>
              <a:rPr lang="en-US"/>
              <a:t>The negative correlation suggests an obvious but easy to forget insight, </a:t>
            </a:r>
            <a:endParaRPr lang="en-US">
              <a:cs typeface="Calibri"/>
            </a:endParaRPr>
          </a:p>
          <a:p>
            <a:endParaRPr lang="en-US"/>
          </a:p>
          <a:p>
            <a:r>
              <a:rPr lang="en-US"/>
              <a:t>financial confidence is not related to jobs or age, but rather than the interest rate you bank provide (correlation = 0.68).  people are logical animals whose behaviors can be predicted</a:t>
            </a:r>
            <a:endParaRPr lang="en-US">
              <a:cs typeface="Calibri"/>
            </a:endParaRPr>
          </a:p>
          <a:p>
            <a:endParaRPr lang="en-US">
              <a:cs typeface="Calibri"/>
            </a:endParaRPr>
          </a:p>
          <a:p>
            <a:r>
              <a:rPr lang="en-US">
                <a:cs typeface="Calibri"/>
              </a:rPr>
              <a:t>-user profile, prediction on who will be subscribed</a:t>
            </a:r>
            <a:endParaRPr lang="en-US"/>
          </a:p>
          <a:p>
            <a:r>
              <a:rPr lang="en-US">
                <a:cs typeface="Calibri"/>
              </a:rPr>
              <a:t>-- 30 – 40 years old – talk longer time as they age, presented in the first row</a:t>
            </a:r>
          </a:p>
          <a:p>
            <a:r>
              <a:rPr lang="en-US">
                <a:cs typeface="Calibri"/>
              </a:rPr>
              <a:t>-- previous: days waited between calls, inverse relation emp var, </a:t>
            </a:r>
            <a:r>
              <a:rPr lang="en-US" err="1">
                <a:cs typeface="Calibri"/>
              </a:rPr>
              <a:t>euribor</a:t>
            </a:r>
            <a:r>
              <a:rPr lang="en-US">
                <a:cs typeface="Calibri"/>
              </a:rPr>
              <a:t> interest rate, number employees</a:t>
            </a:r>
          </a:p>
          <a:p>
            <a:r>
              <a:rPr lang="en-US">
                <a:cs typeface="Calibri"/>
              </a:rPr>
              <a:t>-- -- less confidence on financial, third last row, </a:t>
            </a:r>
          </a:p>
          <a:p>
            <a:r>
              <a:rPr lang="en-US">
                <a:cs typeface="Calibri"/>
              </a:rPr>
              <a:t>-- little to o money,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FB370E4-0041-416D-957B-6BC230CD47EC}" type="slidenum">
              <a:rPr lang="en-US"/>
              <a:t>8</a:t>
            </a:fld>
            <a:endParaRPr lang="en-US"/>
          </a:p>
        </p:txBody>
      </p:sp>
    </p:spTree>
    <p:extLst>
      <p:ext uri="{BB962C8B-B14F-4D97-AF65-F5344CB8AC3E}">
        <p14:creationId xmlns:p14="http://schemas.microsoft.com/office/powerpoint/2010/main" val="412294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38">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40">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42">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4" name="Oval 143">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44">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54" name="Straight Connector 153">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9" name="Rectangle 158">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62" name="Straight Connector 161">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92" name="Picture 12" descr="Digital financial graph">
            <a:extLst>
              <a:ext uri="{FF2B5EF4-FFF2-40B4-BE49-F238E27FC236}">
                <a16:creationId xmlns:a16="http://schemas.microsoft.com/office/drawing/2014/main" id="{FDC48AAE-B767-42AC-AE02-EE2444FC2C1A}"/>
              </a:ext>
            </a:extLst>
          </p:cNvPr>
          <p:cNvPicPr>
            <a:picLocks noChangeAspect="1"/>
          </p:cNvPicPr>
          <p:nvPr/>
        </p:nvPicPr>
        <p:blipFill rotWithShape="1">
          <a:blip r:embed="rId2">
            <a:duotone>
              <a:prstClr val="black"/>
              <a:schemeClr val="bg1">
                <a:tint val="45000"/>
                <a:satMod val="400000"/>
              </a:schemeClr>
            </a:duotone>
            <a:alphaModFix amt="25000"/>
          </a:blip>
          <a:srcRect l="22252" r="5231" b="-2"/>
          <a:stretch/>
        </p:blipFill>
        <p:spPr>
          <a:xfrm>
            <a:off x="2251888" y="29548"/>
            <a:ext cx="7752841" cy="6013845"/>
          </a:xfrm>
          <a:prstGeom prst="rect">
            <a:avLst/>
          </a:prstGeom>
        </p:spPr>
      </p:pic>
      <p:sp>
        <p:nvSpPr>
          <p:cNvPr id="5" name="TextBox 4">
            <a:extLst>
              <a:ext uri="{FF2B5EF4-FFF2-40B4-BE49-F238E27FC236}">
                <a16:creationId xmlns:a16="http://schemas.microsoft.com/office/drawing/2014/main" id="{0E51E4AC-7655-B2FB-0ACE-06C8E8AABB79}"/>
              </a:ext>
            </a:extLst>
          </p:cNvPr>
          <p:cNvSpPr txBox="1"/>
          <p:nvPr/>
        </p:nvSpPr>
        <p:spPr>
          <a:xfrm>
            <a:off x="2618173" y="630936"/>
            <a:ext cx="7315200" cy="2702018"/>
          </a:xfrm>
          <a:prstGeom prst="rect">
            <a:avLst/>
          </a:prstGeom>
          <a:noFill/>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bg1"/>
                </a:solidFill>
                <a:latin typeface="+mj-lt"/>
                <a:ea typeface="+mj-ea"/>
                <a:cs typeface="+mj-cs"/>
              </a:rPr>
              <a:t>ALY6040:Data Mining Applications</a:t>
            </a:r>
          </a:p>
        </p:txBody>
      </p:sp>
      <p:sp>
        <p:nvSpPr>
          <p:cNvPr id="3" name="Subtitle 2"/>
          <p:cNvSpPr>
            <a:spLocks noGrp="1"/>
          </p:cNvSpPr>
          <p:nvPr>
            <p:ph type="subTitle" idx="1"/>
          </p:nvPr>
        </p:nvSpPr>
        <p:spPr>
          <a:xfrm>
            <a:off x="2618174" y="3427487"/>
            <a:ext cx="7315200" cy="2615906"/>
          </a:xfrm>
          <a:noFill/>
        </p:spPr>
        <p:txBody>
          <a:bodyPr vert="horz" lIns="91440" tIns="45720" rIns="91440" bIns="45720" rtlCol="0" anchor="t">
            <a:normAutofit/>
          </a:bodyPr>
          <a:lstStyle/>
          <a:p>
            <a:r>
              <a:rPr lang="en-US" kern="1200" dirty="0">
                <a:solidFill>
                  <a:schemeClr val="bg1"/>
                </a:solidFill>
                <a:latin typeface="+mn-lt"/>
                <a:ea typeface="+mn-ea"/>
                <a:cs typeface="+mn-cs"/>
              </a:rPr>
              <a:t>Group 3</a:t>
            </a:r>
          </a:p>
          <a:p>
            <a:r>
              <a:rPr lang="en-US" kern="1200" dirty="0">
                <a:solidFill>
                  <a:schemeClr val="bg1"/>
                </a:solidFill>
                <a:latin typeface="+mn-lt"/>
                <a:ea typeface="+mn-ea"/>
                <a:cs typeface="+mn-cs"/>
              </a:rPr>
              <a:t>Ajay Reddy</a:t>
            </a:r>
          </a:p>
          <a:p>
            <a:r>
              <a:rPr lang="en-US" kern="1200" dirty="0" err="1">
                <a:solidFill>
                  <a:schemeClr val="bg1"/>
                </a:solidFill>
                <a:latin typeface="+mn-lt"/>
                <a:ea typeface="+mn-ea"/>
                <a:cs typeface="+mn-cs"/>
              </a:rPr>
              <a:t>Rambhupal</a:t>
            </a:r>
            <a:endParaRPr lang="en-US" kern="1200" dirty="0">
              <a:solidFill>
                <a:schemeClr val="bg1"/>
              </a:solidFill>
              <a:latin typeface="+mn-lt"/>
              <a:ea typeface="+mn-ea"/>
              <a:cs typeface="+mn-cs"/>
            </a:endParaRPr>
          </a:p>
          <a:p>
            <a:pPr lvl="0"/>
            <a:r>
              <a:rPr lang="en-US" dirty="0" err="1">
                <a:solidFill>
                  <a:prstClr val="white"/>
                </a:solidFill>
              </a:rPr>
              <a:t>Ramyashree</a:t>
            </a:r>
            <a:endParaRPr lang="en-US" dirty="0">
              <a:solidFill>
                <a:prstClr val="white"/>
              </a:solidFill>
            </a:endParaRPr>
          </a:p>
          <a:p>
            <a:endParaRPr lang="en-US" kern="1200" dirty="0">
              <a:solidFill>
                <a:schemeClr val="bg1"/>
              </a:solidFill>
              <a:latin typeface="+mn-lt"/>
              <a:ea typeface="+mn-ea"/>
              <a:cs typeface="+mn-cs"/>
            </a:endParaRPr>
          </a:p>
          <a:p>
            <a:endParaRPr lang="en-US" kern="1200" dirty="0">
              <a:solidFill>
                <a:schemeClr val="bg1"/>
              </a:solidFill>
              <a:latin typeface="+mn-lt"/>
              <a:ea typeface="+mn-ea"/>
              <a:cs typeface="+mn-cs"/>
            </a:endParaRPr>
          </a:p>
          <a:p>
            <a:endParaRPr lang="en-US" kern="1200" dirty="0">
              <a:solidFill>
                <a:schemeClr val="bg1"/>
              </a:solidFill>
              <a:latin typeface="+mn-lt"/>
              <a:ea typeface="+mn-ea"/>
              <a:cs typeface="+mn-cs"/>
            </a:endParaRPr>
          </a:p>
        </p:txBody>
      </p:sp>
    </p:spTree>
    <p:extLst>
      <p:ext uri="{BB962C8B-B14F-4D97-AF65-F5344CB8AC3E}">
        <p14:creationId xmlns:p14="http://schemas.microsoft.com/office/powerpoint/2010/main" val="2074696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18A35A-40D4-B882-FE43-6F2BE22874A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Predictive Models</a:t>
            </a:r>
          </a:p>
        </p:txBody>
      </p:sp>
      <p:sp>
        <p:nvSpPr>
          <p:cNvPr id="2" name="TextBox 1">
            <a:extLst>
              <a:ext uri="{FF2B5EF4-FFF2-40B4-BE49-F238E27FC236}">
                <a16:creationId xmlns:a16="http://schemas.microsoft.com/office/drawing/2014/main" id="{0FC9A7A6-B9FE-428B-583C-6263BEBA22CF}"/>
              </a:ext>
            </a:extLst>
          </p:cNvPr>
          <p:cNvSpPr txBox="1"/>
          <p:nvPr/>
        </p:nvSpPr>
        <p:spPr>
          <a:xfrm>
            <a:off x="189913" y="1738010"/>
            <a:ext cx="6562579" cy="470581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We classified  the price range based on features shown right side using the K-NN and random forest classification and we got the accuracy of 68.66 and and 68.93 %.</a:t>
            </a:r>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r>
              <a:rPr lang="en-US" sz="2000" dirty="0"/>
              <a:t>Then we again classified the price range with only top5 important features using the K-NN and random forest classification and we got the accuracy of 68.86 and and 68.36 %.</a:t>
            </a:r>
          </a:p>
          <a:p>
            <a:pPr indent="-228600">
              <a:lnSpc>
                <a:spcPct val="90000"/>
              </a:lnSpc>
              <a:spcAft>
                <a:spcPts val="600"/>
              </a:spcAft>
              <a:buFont typeface="Arial" panose="020B0604020202020204" pitchFamily="34" charset="0"/>
              <a:buChar char="•"/>
            </a:pPr>
            <a:endParaRPr lang="en-US" sz="2000" dirty="0"/>
          </a:p>
        </p:txBody>
      </p:sp>
      <p:pic>
        <p:nvPicPr>
          <p:cNvPr id="10" name="Picture 9" descr="Chart, funnel chart&#10;&#10;Description automatically generated">
            <a:extLst>
              <a:ext uri="{FF2B5EF4-FFF2-40B4-BE49-F238E27FC236}">
                <a16:creationId xmlns:a16="http://schemas.microsoft.com/office/drawing/2014/main" id="{7CB2C3F0-DD6D-D178-2B3B-91A1DE8FADAD}"/>
              </a:ext>
            </a:extLst>
          </p:cNvPr>
          <p:cNvPicPr>
            <a:picLocks noChangeAspect="1"/>
          </p:cNvPicPr>
          <p:nvPr/>
        </p:nvPicPr>
        <p:blipFill>
          <a:blip r:embed="rId2"/>
          <a:stretch>
            <a:fillRect/>
          </a:stretch>
        </p:blipFill>
        <p:spPr>
          <a:xfrm>
            <a:off x="6623221" y="1989455"/>
            <a:ext cx="5016843" cy="3546372"/>
          </a:xfrm>
          <a:prstGeom prst="rect">
            <a:avLst/>
          </a:prstGeom>
        </p:spPr>
      </p:pic>
    </p:spTree>
    <p:extLst>
      <p:ext uri="{BB962C8B-B14F-4D97-AF65-F5344CB8AC3E}">
        <p14:creationId xmlns:p14="http://schemas.microsoft.com/office/powerpoint/2010/main" val="286582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8961793-F843-0ED7-4F4C-673BA2F50B92}"/>
              </a:ext>
            </a:extLst>
          </p:cNvPr>
          <p:cNvSpPr txBox="1"/>
          <p:nvPr/>
        </p:nvSpPr>
        <p:spPr>
          <a:xfrm>
            <a:off x="1286932" y="1204109"/>
            <a:ext cx="10023398" cy="857894"/>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rgbClr val="FFFFFF"/>
                </a:solidFill>
                <a:latin typeface="+mj-lt"/>
                <a:ea typeface="+mj-ea"/>
                <a:cs typeface="+mj-cs"/>
              </a:rPr>
              <a:t>Comparison &amp; Model Evaluation</a:t>
            </a:r>
          </a:p>
        </p:txBody>
      </p:sp>
      <p:sp>
        <p:nvSpPr>
          <p:cNvPr id="3" name="TextBox 2">
            <a:extLst>
              <a:ext uri="{FF2B5EF4-FFF2-40B4-BE49-F238E27FC236}">
                <a16:creationId xmlns:a16="http://schemas.microsoft.com/office/drawing/2014/main" id="{EE34E7D6-6255-65E1-6FF4-750C370B3A0D}"/>
              </a:ext>
            </a:extLst>
          </p:cNvPr>
          <p:cNvSpPr txBox="1"/>
          <p:nvPr/>
        </p:nvSpPr>
        <p:spPr>
          <a:xfrm>
            <a:off x="965199" y="2709733"/>
            <a:ext cx="10345129" cy="859337"/>
          </a:xfrm>
          <a:prstGeom prst="rect">
            <a:avLst/>
          </a:prstGeom>
        </p:spPr>
        <p:txBody>
          <a:bodyPr vert="horz" lIns="91440" tIns="45720" rIns="91440" bIns="45720" rtlCol="0">
            <a:noAutofit/>
          </a:bodyPr>
          <a:lstStyle/>
          <a:p>
            <a:pPr marR="0">
              <a:lnSpc>
                <a:spcPct val="90000"/>
              </a:lnSpc>
              <a:spcBef>
                <a:spcPts val="0"/>
              </a:spcBef>
              <a:spcAft>
                <a:spcPts val="600"/>
              </a:spcAft>
            </a:pPr>
            <a:r>
              <a:rPr lang="en-US" sz="2000" dirty="0">
                <a:effectLst/>
              </a:rPr>
              <a:t>Among all the models, the Random Forest classification model includes all the features in classifying the price range and has the highest accuracy of 68.93 percent. So, 68.93 percent of the time, the classified price range is accurate.</a:t>
            </a:r>
          </a:p>
        </p:txBody>
      </p:sp>
      <p:pic>
        <p:nvPicPr>
          <p:cNvPr id="4" name="Picture 3" descr="Table&#10;&#10;Description automatically generated">
            <a:extLst>
              <a:ext uri="{FF2B5EF4-FFF2-40B4-BE49-F238E27FC236}">
                <a16:creationId xmlns:a16="http://schemas.microsoft.com/office/drawing/2014/main" id="{4403E814-79F2-B21D-93E5-4CA8955FD700}"/>
              </a:ext>
            </a:extLst>
          </p:cNvPr>
          <p:cNvPicPr>
            <a:picLocks noChangeAspect="1"/>
          </p:cNvPicPr>
          <p:nvPr/>
        </p:nvPicPr>
        <p:blipFill>
          <a:blip r:embed="rId2"/>
          <a:stretch>
            <a:fillRect/>
          </a:stretch>
        </p:blipFill>
        <p:spPr>
          <a:xfrm>
            <a:off x="965199" y="3814546"/>
            <a:ext cx="10345129" cy="2226036"/>
          </a:xfrm>
          <a:prstGeom prst="rect">
            <a:avLst/>
          </a:prstGeom>
        </p:spPr>
      </p:pic>
    </p:spTree>
    <p:extLst>
      <p:ext uri="{BB962C8B-B14F-4D97-AF65-F5344CB8AC3E}">
        <p14:creationId xmlns:p14="http://schemas.microsoft.com/office/powerpoint/2010/main" val="132888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002369EA-4AB9-2FF1-74D9-5A8AC6706719}"/>
              </a:ext>
            </a:extLst>
          </p:cNvPr>
          <p:cNvSpPr txBox="1"/>
          <p:nvPr/>
        </p:nvSpPr>
        <p:spPr>
          <a:xfrm>
            <a:off x="4350326" y="1272381"/>
            <a:ext cx="6906491" cy="5075603"/>
          </a:xfrm>
          <a:prstGeom prst="rect">
            <a:avLst/>
          </a:prstGeom>
        </p:spPr>
        <p:txBody>
          <a:bodyPr vert="horz" lIns="91440" tIns="45720" rIns="91440" bIns="45720" rtlCol="0" anchor="ctr">
            <a:normAutofit/>
          </a:bodyPr>
          <a:lstStyle/>
          <a:p>
            <a:pPr>
              <a:lnSpc>
                <a:spcPct val="90000"/>
              </a:lnSpc>
            </a:pPr>
            <a:endParaRPr lang="en-US" dirty="0">
              <a:effectLst/>
            </a:endParaRPr>
          </a:p>
          <a:p>
            <a:pPr marL="285750" indent="-228600">
              <a:lnSpc>
                <a:spcPct val="90000"/>
              </a:lnSpc>
              <a:buFont typeface="Arial" panose="020B0604020202020204" pitchFamily="34" charset="0"/>
              <a:buChar char="•"/>
            </a:pPr>
            <a:r>
              <a:rPr lang="en-US" dirty="0"/>
              <a:t>We used Gaussian mixture model </a:t>
            </a:r>
            <a:r>
              <a:rPr lang="en-US" dirty="0">
                <a:effectLst/>
              </a:rPr>
              <a:t>to cluster the data and predicted the prices based on the clusters using random forest regression as it helps in the feature section. But the accuracy was only 5%.</a:t>
            </a:r>
          </a:p>
          <a:p>
            <a:pPr marL="285750" indent="-228600">
              <a:lnSpc>
                <a:spcPct val="90000"/>
              </a:lnSpc>
              <a:buFont typeface="Arial" panose="020B0604020202020204" pitchFamily="34" charset="0"/>
              <a:buChar char="•"/>
            </a:pPr>
            <a:endParaRPr lang="en-US" dirty="0">
              <a:effectLst/>
            </a:endParaRPr>
          </a:p>
          <a:p>
            <a:pPr marL="285750" indent="-228600">
              <a:lnSpc>
                <a:spcPct val="90000"/>
              </a:lnSpc>
              <a:buFont typeface="Arial" panose="020B0604020202020204" pitchFamily="34" charset="0"/>
              <a:buChar char="•"/>
            </a:pPr>
            <a:r>
              <a:rPr lang="en-US" dirty="0">
                <a:effectLst/>
              </a:rPr>
              <a:t>Instead of classifying price, we grouped the price data into four categories based on the price range. With available data and a classified random forest model, we could classify the price accurately 68.93 percent of the time, which is better than the classifying price.</a:t>
            </a:r>
          </a:p>
          <a:p>
            <a:pPr marL="285750" indent="-228600">
              <a:lnSpc>
                <a:spcPct val="90000"/>
              </a:lnSpc>
              <a:buFont typeface="Arial" panose="020B0604020202020204" pitchFamily="34" charset="0"/>
              <a:buChar char="•"/>
            </a:pPr>
            <a:endParaRPr lang="en-US" dirty="0">
              <a:effectLst/>
            </a:endParaRPr>
          </a:p>
          <a:p>
            <a:pPr marL="285750" indent="-228600">
              <a:lnSpc>
                <a:spcPct val="90000"/>
              </a:lnSpc>
              <a:buFont typeface="Arial" panose="020B0604020202020204" pitchFamily="34" charset="0"/>
              <a:buChar char="•"/>
            </a:pPr>
            <a:r>
              <a:rPr lang="en-US" dirty="0">
                <a:effectLst/>
              </a:rPr>
              <a:t>Considering these two points, we would recommend considering a classifying the price into various range.</a:t>
            </a:r>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r>
              <a:rPr lang="en-US" dirty="0"/>
              <a:t>In future, we will try classifying the price and price range without the outliers and imputing the median and mode in the place of outliers. </a:t>
            </a:r>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r>
              <a:rPr lang="en-US" dirty="0"/>
              <a:t>But we think there might not be much difference in the accuracy as there are only a few outliers in the dataset.</a:t>
            </a:r>
          </a:p>
          <a:p>
            <a:pPr marL="285750" indent="-228600">
              <a:lnSpc>
                <a:spcPct val="90000"/>
              </a:lnSpc>
              <a:buFont typeface="Arial" panose="020B0604020202020204" pitchFamily="34" charset="0"/>
              <a:buChar char="•"/>
            </a:pPr>
            <a:endParaRPr lang="en-US" dirty="0">
              <a:effectLst/>
            </a:endParaRPr>
          </a:p>
          <a:p>
            <a:pPr marL="285750" indent="-228600">
              <a:lnSpc>
                <a:spcPct val="90000"/>
              </a:lnSpc>
              <a:buFont typeface="Arial" panose="020B0604020202020204" pitchFamily="34" charset="0"/>
              <a:buChar char="•"/>
            </a:pPr>
            <a:endParaRPr lang="en-US" dirty="0">
              <a:effectLst/>
            </a:endParaRPr>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552023AE-8E1F-BE55-14AD-BAB9B524E538}"/>
              </a:ext>
            </a:extLst>
          </p:cNvPr>
          <p:cNvSpPr txBox="1"/>
          <p:nvPr/>
        </p:nvSpPr>
        <p:spPr>
          <a:xfrm flipH="1">
            <a:off x="4721233" y="510016"/>
            <a:ext cx="6164675" cy="535531"/>
          </a:xfrm>
          <a:prstGeom prst="rect">
            <a:avLst/>
          </a:prstGeom>
          <a:noFill/>
        </p:spPr>
        <p:txBody>
          <a:bodyPr wrap="square" rtlCol="0">
            <a:spAutoFit/>
          </a:bodyPr>
          <a:lstStyle/>
          <a:p>
            <a:pPr marR="0" algn="ctr">
              <a:lnSpc>
                <a:spcPct val="90000"/>
              </a:lnSpc>
              <a:spcBef>
                <a:spcPts val="0"/>
              </a:spcBef>
              <a:spcAft>
                <a:spcPts val="600"/>
              </a:spcAft>
            </a:pPr>
            <a:r>
              <a:rPr lang="en-US" sz="3200" b="1" dirty="0">
                <a:effectLst/>
              </a:rPr>
              <a:t>Conclusion &amp; Future works</a:t>
            </a:r>
            <a:endParaRPr lang="en-US" sz="3200" dirty="0">
              <a:effectLst/>
            </a:endParaRPr>
          </a:p>
        </p:txBody>
      </p:sp>
    </p:spTree>
    <p:extLst>
      <p:ext uri="{BB962C8B-B14F-4D97-AF65-F5344CB8AC3E}">
        <p14:creationId xmlns:p14="http://schemas.microsoft.com/office/powerpoint/2010/main" val="3312579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6474F592-C6A7-4794-9984-06D2F5A4F1AE}"/>
              </a:ext>
            </a:extLst>
          </p:cNvPr>
          <p:cNvPicPr>
            <a:picLocks noChangeAspect="1"/>
          </p:cNvPicPr>
          <p:nvPr/>
        </p:nvPicPr>
        <p:blipFill rotWithShape="1">
          <a:blip r:embed="rId2">
            <a:duotone>
              <a:prstClr val="black"/>
              <a:prstClr val="white"/>
            </a:duotone>
            <a:alphaModFix amt="35000"/>
          </a:blip>
          <a:srcRect t="4934" b="10797"/>
          <a:stretch/>
        </p:blipFill>
        <p:spPr>
          <a:xfrm>
            <a:off x="20" y="10"/>
            <a:ext cx="12191980" cy="6857990"/>
          </a:xfrm>
          <a:prstGeom prst="rect">
            <a:avLst/>
          </a:prstGeom>
        </p:spPr>
      </p:pic>
      <p:sp>
        <p:nvSpPr>
          <p:cNvPr id="75" name="Rectangle 74">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E73AA5-DE55-48F8-B0E0-45DE999D96C2}"/>
              </a:ext>
            </a:extLst>
          </p:cNvPr>
          <p:cNvSpPr txBox="1"/>
          <p:nvPr/>
        </p:nvSpPr>
        <p:spPr>
          <a:xfrm>
            <a:off x="838201"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b="1">
                <a:latin typeface="+mj-lt"/>
                <a:ea typeface="+mj-ea"/>
                <a:cs typeface="+mj-cs"/>
              </a:rPr>
              <a:t>References</a:t>
            </a:r>
          </a:p>
        </p:txBody>
      </p:sp>
      <p:cxnSp>
        <p:nvCxnSpPr>
          <p:cNvPr id="77" name="Straight Connector 7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5" name="TextBox 2">
            <a:extLst>
              <a:ext uri="{FF2B5EF4-FFF2-40B4-BE49-F238E27FC236}">
                <a16:creationId xmlns:a16="http://schemas.microsoft.com/office/drawing/2014/main" id="{64D0A4B3-F6A1-42C3-88EC-309836BDAAD1}"/>
              </a:ext>
            </a:extLst>
          </p:cNvPr>
          <p:cNvGraphicFramePr/>
          <p:nvPr>
            <p:extLst>
              <p:ext uri="{D42A27DB-BD31-4B8C-83A1-F6EECF244321}">
                <p14:modId xmlns:p14="http://schemas.microsoft.com/office/powerpoint/2010/main" val="4181031363"/>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11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9CCC9850-AE26-46FF-A460-2A852BA5A4EF}"/>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Thank You</a:t>
            </a:r>
          </a:p>
        </p:txBody>
      </p:sp>
      <p:sp>
        <p:nvSpPr>
          <p:cNvPr id="3" name="Content Placeholder 2">
            <a:extLst>
              <a:ext uri="{FF2B5EF4-FFF2-40B4-BE49-F238E27FC236}">
                <a16:creationId xmlns:a16="http://schemas.microsoft.com/office/drawing/2014/main" id="{CAF9F5FC-D6C7-458F-8741-7B0291D89EA6}"/>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Any Questions?</a:t>
            </a:r>
          </a:p>
        </p:txBody>
      </p:sp>
    </p:spTree>
    <p:extLst>
      <p:ext uri="{BB962C8B-B14F-4D97-AF65-F5344CB8AC3E}">
        <p14:creationId xmlns:p14="http://schemas.microsoft.com/office/powerpoint/2010/main" val="204877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4" name="Rectangle 134">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3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3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60" name="Straight Connector 139">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40">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41">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42">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6" name="Oval 145">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56" name="Straight Connector 155">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61" name="Rectangle 160">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64" name="Straight Connector 163">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406C82A-F313-224E-A426-67533E406B4B}"/>
              </a:ext>
            </a:extLst>
          </p:cNvPr>
          <p:cNvSpPr txBox="1"/>
          <p:nvPr/>
        </p:nvSpPr>
        <p:spPr>
          <a:xfrm>
            <a:off x="630936" y="495992"/>
            <a:ext cx="4195140" cy="5638831"/>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800" b="1" kern="1200">
                <a:solidFill>
                  <a:schemeClr val="tx1"/>
                </a:solidFill>
                <a:latin typeface="+mj-lt"/>
                <a:ea typeface="+mj-ea"/>
                <a:cs typeface="+mj-cs"/>
              </a:rPr>
              <a:t>Background Information</a:t>
            </a:r>
          </a:p>
          <a:p>
            <a:pPr>
              <a:lnSpc>
                <a:spcPct val="90000"/>
              </a:lnSpc>
              <a:spcBef>
                <a:spcPct val="0"/>
              </a:spcBef>
              <a:spcAft>
                <a:spcPts val="600"/>
              </a:spcAft>
            </a:pPr>
            <a:endParaRPr lang="en-US" sz="4800" kern="1200">
              <a:solidFill>
                <a:schemeClr val="tx1"/>
              </a:solidFill>
              <a:latin typeface="+mj-lt"/>
              <a:ea typeface="+mj-ea"/>
              <a:cs typeface="+mj-cs"/>
            </a:endParaRPr>
          </a:p>
        </p:txBody>
      </p:sp>
      <p:graphicFrame>
        <p:nvGraphicFramePr>
          <p:cNvPr id="170" name="TextBox 1">
            <a:extLst>
              <a:ext uri="{FF2B5EF4-FFF2-40B4-BE49-F238E27FC236}">
                <a16:creationId xmlns:a16="http://schemas.microsoft.com/office/drawing/2014/main" id="{F86B8BA5-D1E9-4634-8A59-7BFD7890F320}"/>
              </a:ext>
            </a:extLst>
          </p:cNvPr>
          <p:cNvGraphicFramePr/>
          <p:nvPr>
            <p:extLst>
              <p:ext uri="{D42A27DB-BD31-4B8C-83A1-F6EECF244321}">
                <p14:modId xmlns:p14="http://schemas.microsoft.com/office/powerpoint/2010/main" val="221142531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532158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2" name="Picture 66" descr="Background pattern&#10;&#10;Description automatically generated">
            <a:extLst>
              <a:ext uri="{FF2B5EF4-FFF2-40B4-BE49-F238E27FC236}">
                <a16:creationId xmlns:a16="http://schemas.microsoft.com/office/drawing/2014/main" id="{B7AC5F8D-4BC3-4CCF-9EBC-E1644D4276D8}"/>
              </a:ext>
            </a:extLst>
          </p:cNvPr>
          <p:cNvPicPr>
            <a:picLocks noChangeAspect="1"/>
          </p:cNvPicPr>
          <p:nvPr/>
        </p:nvPicPr>
        <p:blipFill rotWithShape="1">
          <a:blip r:embed="rId2">
            <a:duotone>
              <a:prstClr val="black"/>
              <a:schemeClr val="tx2">
                <a:tint val="45000"/>
                <a:satMod val="400000"/>
              </a:schemeClr>
            </a:duotone>
            <a:alphaModFix amt="25000"/>
          </a:blip>
          <a:srcRect t="14449"/>
          <a:stretch/>
        </p:blipFill>
        <p:spPr>
          <a:xfrm>
            <a:off x="20" y="1"/>
            <a:ext cx="12191980" cy="6857999"/>
          </a:xfrm>
          <a:prstGeom prst="rect">
            <a:avLst/>
          </a:prstGeom>
        </p:spPr>
      </p:pic>
      <p:sp>
        <p:nvSpPr>
          <p:cNvPr id="3" name="TextBox 2">
            <a:extLst>
              <a:ext uri="{FF2B5EF4-FFF2-40B4-BE49-F238E27FC236}">
                <a16:creationId xmlns:a16="http://schemas.microsoft.com/office/drawing/2014/main" id="{EB70DFB9-468C-7846-9AB0-A85465235F1E}"/>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a:latin typeface="+mj-lt"/>
                <a:ea typeface="+mj-ea"/>
                <a:cs typeface="+mj-cs"/>
              </a:rPr>
              <a:t>Research Questions</a:t>
            </a:r>
          </a:p>
        </p:txBody>
      </p:sp>
      <p:sp>
        <p:nvSpPr>
          <p:cNvPr id="2" name="TextBox 1">
            <a:extLst>
              <a:ext uri="{FF2B5EF4-FFF2-40B4-BE49-F238E27FC236}">
                <a16:creationId xmlns:a16="http://schemas.microsoft.com/office/drawing/2014/main" id="{7C982C62-F735-BF42-8208-3ADA4FADD5E2}"/>
              </a:ext>
            </a:extLst>
          </p:cNvPr>
          <p:cNvSpPr txBox="1"/>
          <p:nvPr/>
        </p:nvSpPr>
        <p:spPr>
          <a:xfrm>
            <a:off x="3028950" y="1543050"/>
            <a:ext cx="184731" cy="369332"/>
          </a:xfrm>
          <a:prstGeom prst="rect">
            <a:avLst/>
          </a:prstGeom>
          <a:noFill/>
        </p:spPr>
        <p:txBody>
          <a:bodyPr wrap="none" rtlCol="0">
            <a:spAutoFit/>
          </a:bodyPr>
          <a:lstStyle/>
          <a:p>
            <a:endParaRPr lang="en-US"/>
          </a:p>
        </p:txBody>
      </p:sp>
      <p:graphicFrame>
        <p:nvGraphicFramePr>
          <p:cNvPr id="94" name="TextBox 5">
            <a:extLst>
              <a:ext uri="{FF2B5EF4-FFF2-40B4-BE49-F238E27FC236}">
                <a16:creationId xmlns:a16="http://schemas.microsoft.com/office/drawing/2014/main" id="{56D07B8B-F505-4E04-87C8-F1D1B98980CC}"/>
              </a:ext>
            </a:extLst>
          </p:cNvPr>
          <p:cNvGraphicFramePr/>
          <p:nvPr>
            <p:extLst>
              <p:ext uri="{D42A27DB-BD31-4B8C-83A1-F6EECF244321}">
                <p14:modId xmlns:p14="http://schemas.microsoft.com/office/powerpoint/2010/main" val="41064413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17593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descr="Background pattern&#10;&#10;Description automatically generated">
            <a:extLst>
              <a:ext uri="{FF2B5EF4-FFF2-40B4-BE49-F238E27FC236}">
                <a16:creationId xmlns:a16="http://schemas.microsoft.com/office/drawing/2014/main" id="{531F221F-6DE3-4A5B-8C69-D8019CFA538E}"/>
              </a:ext>
            </a:extLst>
          </p:cNvPr>
          <p:cNvPicPr>
            <a:picLocks noChangeAspect="1"/>
          </p:cNvPicPr>
          <p:nvPr/>
        </p:nvPicPr>
        <p:blipFill rotWithShape="1">
          <a:blip r:embed="rId2">
            <a:duotone>
              <a:schemeClr val="bg2">
                <a:shade val="45000"/>
                <a:satMod val="135000"/>
              </a:schemeClr>
              <a:prstClr val="white"/>
            </a:duotone>
          </a:blip>
          <a:srcRect t="788" r="9091" b="19931"/>
          <a:stretch/>
        </p:blipFill>
        <p:spPr>
          <a:xfrm>
            <a:off x="20" y="10"/>
            <a:ext cx="12191980" cy="6857990"/>
          </a:xfrm>
          <a:prstGeom prst="rect">
            <a:avLst/>
          </a:prstGeom>
        </p:spPr>
      </p:pic>
      <p:sp>
        <p:nvSpPr>
          <p:cNvPr id="50" name="Rectangle 4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8DFA1F-6B70-A04B-BE3E-D206084DC95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Approach</a:t>
            </a:r>
          </a:p>
        </p:txBody>
      </p:sp>
      <p:graphicFrame>
        <p:nvGraphicFramePr>
          <p:cNvPr id="42" name="TextBox 1">
            <a:extLst>
              <a:ext uri="{FF2B5EF4-FFF2-40B4-BE49-F238E27FC236}">
                <a16:creationId xmlns:a16="http://schemas.microsoft.com/office/drawing/2014/main" id="{2FE51077-7BDD-4611-B412-B5738CE17805}"/>
              </a:ext>
            </a:extLst>
          </p:cNvPr>
          <p:cNvGraphicFramePr/>
          <p:nvPr>
            <p:extLst>
              <p:ext uri="{D42A27DB-BD31-4B8C-83A1-F6EECF244321}">
                <p14:modId xmlns:p14="http://schemas.microsoft.com/office/powerpoint/2010/main" val="475112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992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43"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5"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AA7E6386-B339-1257-C98C-534DC62F4B15}"/>
              </a:ext>
            </a:extLst>
          </p:cNvPr>
          <p:cNvSpPr txBox="1"/>
          <p:nvPr/>
        </p:nvSpPr>
        <p:spPr>
          <a:xfrm>
            <a:off x="1146879" y="998002"/>
            <a:ext cx="3182940" cy="1471959"/>
          </a:xfrm>
          <a:prstGeom prst="rect">
            <a:avLst/>
          </a:prstGeom>
        </p:spPr>
        <p:txBody>
          <a:bodyPr vert="horz" lIns="91440" tIns="45720" rIns="91440" bIns="45720" rtlCol="0" anchor="ctr">
            <a:normAutofit/>
          </a:bodyPr>
          <a:lstStyle/>
          <a:p>
            <a:pPr marL="0" marR="0">
              <a:lnSpc>
                <a:spcPct val="90000"/>
              </a:lnSpc>
              <a:spcBef>
                <a:spcPct val="0"/>
              </a:spcBef>
              <a:spcAft>
                <a:spcPts val="600"/>
              </a:spcAft>
            </a:pPr>
            <a:r>
              <a:rPr lang="en-US" sz="2500" kern="1200" dirty="0">
                <a:solidFill>
                  <a:srgbClr val="FFFFFF"/>
                </a:solidFill>
                <a:effectLst/>
                <a:latin typeface="+mj-lt"/>
                <a:ea typeface="+mj-ea"/>
                <a:cs typeface="+mj-cs"/>
              </a:rPr>
              <a:t>Neighborhood which has the highest number of listings</a:t>
            </a:r>
          </a:p>
        </p:txBody>
      </p:sp>
      <p:sp>
        <p:nvSpPr>
          <p:cNvPr id="3" name="TextBox 2">
            <a:extLst>
              <a:ext uri="{FF2B5EF4-FFF2-40B4-BE49-F238E27FC236}">
                <a16:creationId xmlns:a16="http://schemas.microsoft.com/office/drawing/2014/main" id="{599CA3D6-DA92-B617-0A1F-0F6332552DC2}"/>
              </a:ext>
            </a:extLst>
          </p:cNvPr>
          <p:cNvSpPr txBox="1"/>
          <p:nvPr/>
        </p:nvSpPr>
        <p:spPr>
          <a:xfrm>
            <a:off x="1139635" y="2546161"/>
            <a:ext cx="3200451" cy="2985929"/>
          </a:xfrm>
          <a:prstGeom prst="rect">
            <a:avLst/>
          </a:prstGeom>
        </p:spPr>
        <p:txBody>
          <a:bodyPr vert="horz" lIns="91440" tIns="45720" rIns="91440" bIns="45720" rtlCol="0" anchor="t">
            <a:normAutofit/>
          </a:bodyPr>
          <a:lstStyle/>
          <a:p>
            <a:pPr marL="0" marR="0" indent="-228600">
              <a:lnSpc>
                <a:spcPct val="90000"/>
              </a:lnSpc>
              <a:spcBef>
                <a:spcPts val="0"/>
              </a:spcBef>
              <a:spcAft>
                <a:spcPts val="600"/>
              </a:spcAft>
              <a:buFont typeface="Arial" panose="020B0604020202020204" pitchFamily="34" charset="0"/>
              <a:buChar char="•"/>
            </a:pPr>
            <a:r>
              <a:rPr lang="en-US" sz="2400" dirty="0">
                <a:solidFill>
                  <a:srgbClr val="FEFFFF"/>
                </a:solidFill>
                <a:effectLst/>
              </a:rPr>
              <a:t>The exciting thing about the above distribution is “Richmond upon Thames” neighborhood has the highest listings, and Islington has the lowest listings.</a:t>
            </a: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a:p>
            <a:pPr indent="-228600">
              <a:lnSpc>
                <a:spcPct val="90000"/>
              </a:lnSpc>
              <a:spcAft>
                <a:spcPts val="600"/>
              </a:spcAft>
              <a:buFont typeface="Arial" panose="020B0604020202020204" pitchFamily="34" charset="0"/>
              <a:buChar char="•"/>
            </a:pPr>
            <a:endParaRPr lang="en-US" sz="2400" dirty="0">
              <a:solidFill>
                <a:srgbClr val="FEFFFF"/>
              </a:solidFill>
            </a:endParaRPr>
          </a:p>
        </p:txBody>
      </p:sp>
      <p:pic>
        <p:nvPicPr>
          <p:cNvPr id="7" name="Picture 6" descr="Chart, bar chart, histogram&#10;&#10;Description automatically generated">
            <a:extLst>
              <a:ext uri="{FF2B5EF4-FFF2-40B4-BE49-F238E27FC236}">
                <a16:creationId xmlns:a16="http://schemas.microsoft.com/office/drawing/2014/main" id="{2883DB79-DCB4-BE5B-5311-DE78314D8BEA}"/>
              </a:ext>
            </a:extLst>
          </p:cNvPr>
          <p:cNvPicPr>
            <a:picLocks noChangeAspect="1"/>
          </p:cNvPicPr>
          <p:nvPr/>
        </p:nvPicPr>
        <p:blipFill>
          <a:blip r:embed="rId2"/>
          <a:stretch>
            <a:fillRect/>
          </a:stretch>
        </p:blipFill>
        <p:spPr>
          <a:xfrm>
            <a:off x="5055789" y="643467"/>
            <a:ext cx="6424032" cy="5251646"/>
          </a:xfrm>
          <a:prstGeom prst="rect">
            <a:avLst/>
          </a:prstGeom>
        </p:spPr>
      </p:pic>
    </p:spTree>
    <p:extLst>
      <p:ext uri="{BB962C8B-B14F-4D97-AF65-F5344CB8AC3E}">
        <p14:creationId xmlns:p14="http://schemas.microsoft.com/office/powerpoint/2010/main" val="303191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B9E2E5E-3E5E-68C7-B5F4-0F7B8E9D2C18}"/>
              </a:ext>
            </a:extLst>
          </p:cNvPr>
          <p:cNvSpPr txBox="1"/>
          <p:nvPr/>
        </p:nvSpPr>
        <p:spPr>
          <a:xfrm>
            <a:off x="1146879" y="998002"/>
            <a:ext cx="3182940" cy="1471959"/>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2500" kern="1200">
                <a:solidFill>
                  <a:srgbClr val="FFFFFF"/>
                </a:solidFill>
                <a:latin typeface="+mj-lt"/>
                <a:ea typeface="+mj-ea"/>
                <a:cs typeface="+mj-cs"/>
              </a:rPr>
              <a:t>H</a:t>
            </a:r>
            <a:r>
              <a:rPr lang="en-US" sz="2500" kern="1200">
                <a:solidFill>
                  <a:srgbClr val="FFFFFF"/>
                </a:solidFill>
                <a:effectLst/>
                <a:latin typeface="+mj-lt"/>
                <a:ea typeface="+mj-ea"/>
                <a:cs typeface="+mj-cs"/>
              </a:rPr>
              <a:t>ighest and Least available room types in the property listings</a:t>
            </a:r>
            <a:endParaRPr lang="en-US" sz="25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966958A-6D51-B515-A687-12D025CD7E23}"/>
              </a:ext>
            </a:extLst>
          </p:cNvPr>
          <p:cNvSpPr txBox="1"/>
          <p:nvPr/>
        </p:nvSpPr>
        <p:spPr>
          <a:xfrm>
            <a:off x="1048370" y="2469961"/>
            <a:ext cx="3200451" cy="2985929"/>
          </a:xfrm>
          <a:prstGeom prst="rect">
            <a:avLst/>
          </a:prstGeom>
        </p:spPr>
        <p:txBody>
          <a:bodyPr vert="horz" lIns="91440" tIns="45720" rIns="91440" bIns="45720" rtlCol="0" anchor="t">
            <a:normAutofit fontScale="85000" lnSpcReduction="10000"/>
          </a:bodyPr>
          <a:lstStyle/>
          <a:p>
            <a:pPr marL="342900" marR="0" indent="-342900" algn="l">
              <a:lnSpc>
                <a:spcPct val="107000"/>
              </a:lnSpc>
              <a:spcBef>
                <a:spcPts val="0"/>
              </a:spcBef>
              <a:spcAft>
                <a:spcPts val="600"/>
              </a:spcAft>
              <a:buFont typeface="Arial" panose="020B0604020202020204" pitchFamily="34" charset="0"/>
              <a:buChar char="•"/>
            </a:pPr>
            <a:r>
              <a:rPr lang="en-US" sz="2400" dirty="0">
                <a:solidFill>
                  <a:srgbClr val="FEFFFF"/>
                </a:solidFill>
              </a:rPr>
              <a:t>More than 30,000 entire home/ apt type rooms are followed by the private room of more than 25000. Hotel rooms and shared rooms are the least available room types in the property listings.</a:t>
            </a:r>
          </a:p>
        </p:txBody>
      </p:sp>
      <p:pic>
        <p:nvPicPr>
          <p:cNvPr id="7" name="Picture 6" descr="Chart, bar chart&#10;&#10;Description automatically generated">
            <a:extLst>
              <a:ext uri="{FF2B5EF4-FFF2-40B4-BE49-F238E27FC236}">
                <a16:creationId xmlns:a16="http://schemas.microsoft.com/office/drawing/2014/main" id="{B065240B-868A-F637-EA5A-05DA53B1E70A}"/>
              </a:ext>
            </a:extLst>
          </p:cNvPr>
          <p:cNvPicPr>
            <a:picLocks noChangeAspect="1"/>
          </p:cNvPicPr>
          <p:nvPr/>
        </p:nvPicPr>
        <p:blipFill>
          <a:blip r:embed="rId2"/>
          <a:stretch>
            <a:fillRect/>
          </a:stretch>
        </p:blipFill>
        <p:spPr>
          <a:xfrm>
            <a:off x="4998268" y="1413828"/>
            <a:ext cx="6539075" cy="3710924"/>
          </a:xfrm>
          <a:prstGeom prst="rect">
            <a:avLst/>
          </a:prstGeom>
        </p:spPr>
      </p:pic>
    </p:spTree>
    <p:extLst>
      <p:ext uri="{BB962C8B-B14F-4D97-AF65-F5344CB8AC3E}">
        <p14:creationId xmlns:p14="http://schemas.microsoft.com/office/powerpoint/2010/main" val="270655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74D98834-15F5-197C-A3EC-213BBDCD786E}"/>
              </a:ext>
            </a:extLst>
          </p:cNvPr>
          <p:cNvSpPr txBox="1"/>
          <p:nvPr/>
        </p:nvSpPr>
        <p:spPr>
          <a:xfrm>
            <a:off x="1146208" y="1405654"/>
            <a:ext cx="3200451" cy="4150019"/>
          </a:xfrm>
          <a:prstGeom prst="rect">
            <a:avLst/>
          </a:prstGeom>
        </p:spPr>
        <p:txBody>
          <a:bodyPr vert="horz" lIns="91440" tIns="45720" rIns="91440" bIns="45720" rtlCol="0" anchor="t">
            <a:normAutofit/>
          </a:bodyPr>
          <a:lstStyle/>
          <a:p>
            <a:pPr marR="0">
              <a:lnSpc>
                <a:spcPct val="90000"/>
              </a:lnSpc>
              <a:spcBef>
                <a:spcPts val="0"/>
              </a:spcBef>
              <a:spcAft>
                <a:spcPts val="600"/>
              </a:spcAft>
            </a:pPr>
            <a:r>
              <a:rPr lang="en-US" sz="1900" dirty="0">
                <a:solidFill>
                  <a:srgbClr val="FEFFFF"/>
                </a:solidFill>
                <a:effectLst/>
              </a:rPr>
              <a:t> </a:t>
            </a:r>
            <a:r>
              <a:rPr lang="en-US" sz="2800" dirty="0">
                <a:solidFill>
                  <a:srgbClr val="FEFFFF"/>
                </a:solidFill>
                <a:effectLst/>
              </a:rPr>
              <a:t>Listings room prices</a:t>
            </a:r>
          </a:p>
          <a:p>
            <a:pPr marL="0" marR="0" indent="-228600">
              <a:lnSpc>
                <a:spcPct val="90000"/>
              </a:lnSpc>
              <a:spcBef>
                <a:spcPts val="0"/>
              </a:spcBef>
              <a:spcAft>
                <a:spcPts val="600"/>
              </a:spcAft>
              <a:buFont typeface="Arial" panose="020B0604020202020204" pitchFamily="34" charset="0"/>
              <a:buChar char="•"/>
            </a:pPr>
            <a:endParaRPr lang="en-US" sz="1900" dirty="0">
              <a:solidFill>
                <a:srgbClr val="FEFFFF"/>
              </a:solidFill>
            </a:endParaRPr>
          </a:p>
          <a:p>
            <a:pPr indent="-228600">
              <a:lnSpc>
                <a:spcPct val="90000"/>
              </a:lnSpc>
              <a:spcAft>
                <a:spcPts val="600"/>
              </a:spcAft>
              <a:buFont typeface="Arial" panose="020B0604020202020204" pitchFamily="34" charset="0"/>
              <a:buChar char="•"/>
            </a:pPr>
            <a:r>
              <a:rPr lang="en-US" sz="1900" dirty="0">
                <a:solidFill>
                  <a:srgbClr val="FEFFFF"/>
                </a:solidFill>
                <a:effectLst/>
              </a:rPr>
              <a:t>We have plotted the scatterplot between the longitude and latitude to know the distribution of price based on the location, and we found that most of the room prices are in the 4000s.</a:t>
            </a:r>
          </a:p>
          <a:p>
            <a:pPr marL="0" marR="0" indent="-228600">
              <a:lnSpc>
                <a:spcPct val="90000"/>
              </a:lnSpc>
              <a:spcBef>
                <a:spcPts val="0"/>
              </a:spcBef>
              <a:spcAft>
                <a:spcPts val="600"/>
              </a:spcAft>
              <a:buFont typeface="Arial" panose="020B0604020202020204" pitchFamily="34" charset="0"/>
              <a:buChar char="•"/>
            </a:pPr>
            <a:endParaRPr lang="en-US" sz="1900" dirty="0">
              <a:solidFill>
                <a:srgbClr val="FEFFFF"/>
              </a:solidFill>
              <a:effectLst/>
            </a:endParaRPr>
          </a:p>
        </p:txBody>
      </p:sp>
      <p:pic>
        <p:nvPicPr>
          <p:cNvPr id="4" name="Picture 3" descr="Chart, scatter chart&#10;&#10;Description automatically generated">
            <a:extLst>
              <a:ext uri="{FF2B5EF4-FFF2-40B4-BE49-F238E27FC236}">
                <a16:creationId xmlns:a16="http://schemas.microsoft.com/office/drawing/2014/main" id="{70925940-357E-17BB-6CA7-B7BA4222A67F}"/>
              </a:ext>
            </a:extLst>
          </p:cNvPr>
          <p:cNvPicPr>
            <a:picLocks noChangeAspect="1"/>
          </p:cNvPicPr>
          <p:nvPr/>
        </p:nvPicPr>
        <p:blipFill>
          <a:blip r:embed="rId2"/>
          <a:stretch>
            <a:fillRect/>
          </a:stretch>
        </p:blipFill>
        <p:spPr>
          <a:xfrm>
            <a:off x="4998268" y="1405654"/>
            <a:ext cx="6539075" cy="3727271"/>
          </a:xfrm>
          <a:prstGeom prst="rect">
            <a:avLst/>
          </a:prstGeom>
        </p:spPr>
      </p:pic>
    </p:spTree>
    <p:extLst>
      <p:ext uri="{BB962C8B-B14F-4D97-AF65-F5344CB8AC3E}">
        <p14:creationId xmlns:p14="http://schemas.microsoft.com/office/powerpoint/2010/main" val="4275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B48DFA1F-6B70-A04B-BE3E-D206084DC959}"/>
              </a:ext>
            </a:extLst>
          </p:cNvPr>
          <p:cNvSpPr txBox="1"/>
          <p:nvPr/>
        </p:nvSpPr>
        <p:spPr>
          <a:xfrm>
            <a:off x="1146879" y="998002"/>
            <a:ext cx="3182940" cy="14719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rgbClr val="FFFFFF"/>
                </a:solidFill>
                <a:latin typeface="+mj-lt"/>
                <a:ea typeface="+mj-ea"/>
                <a:cs typeface="+mj-cs"/>
              </a:rPr>
              <a:t>Correlation</a:t>
            </a:r>
          </a:p>
          <a:p>
            <a:pPr>
              <a:lnSpc>
                <a:spcPct val="90000"/>
              </a:lnSpc>
              <a:spcBef>
                <a:spcPct val="0"/>
              </a:spcBef>
              <a:spcAft>
                <a:spcPts val="600"/>
              </a:spcAft>
            </a:pPr>
            <a:r>
              <a:rPr lang="en-US" sz="3600" b="1" kern="1200">
                <a:solidFill>
                  <a:srgbClr val="FFFFFF"/>
                </a:solidFill>
                <a:latin typeface="+mj-lt"/>
                <a:ea typeface="+mj-ea"/>
                <a:cs typeface="+mj-cs"/>
              </a:rPr>
              <a:t>Analysis</a:t>
            </a:r>
            <a:endParaRPr lang="en-US" sz="3600" kern="1200">
              <a:solidFill>
                <a:srgbClr val="FFFFFF"/>
              </a:solidFill>
              <a:latin typeface="+mj-lt"/>
              <a:ea typeface="+mj-ea"/>
              <a:cs typeface="+mj-cs"/>
            </a:endParaRPr>
          </a:p>
        </p:txBody>
      </p:sp>
      <p:sp>
        <p:nvSpPr>
          <p:cNvPr id="2" name="TextBox 1">
            <a:extLst>
              <a:ext uri="{FF2B5EF4-FFF2-40B4-BE49-F238E27FC236}">
                <a16:creationId xmlns:a16="http://schemas.microsoft.com/office/drawing/2014/main" id="{6BEF6F93-7F09-2921-73BC-F5AAC4CE4676}"/>
              </a:ext>
            </a:extLst>
          </p:cNvPr>
          <p:cNvSpPr txBox="1"/>
          <p:nvPr/>
        </p:nvSpPr>
        <p:spPr>
          <a:xfrm>
            <a:off x="1139635" y="2546161"/>
            <a:ext cx="3200451" cy="298592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solidFill>
                  <a:srgbClr val="FEFFFF"/>
                </a:solidFill>
              </a:rPr>
              <a:t>It disappointed us a bit as we discovered that the price doesn’t significantly correlate with other features. Several host listings and availability 365 had very little correlation, less than 0.2. Moreover, we can’t accurately determine the impact of location on the price as we correlated the price with longitude and latitude rather than combining them as a location.</a:t>
            </a:r>
          </a:p>
        </p:txBody>
      </p:sp>
      <p:pic>
        <p:nvPicPr>
          <p:cNvPr id="7" name="Picture 6" descr="Chart&#10;&#10;Description automatically generated">
            <a:extLst>
              <a:ext uri="{FF2B5EF4-FFF2-40B4-BE49-F238E27FC236}">
                <a16:creationId xmlns:a16="http://schemas.microsoft.com/office/drawing/2014/main" id="{D77BE701-82AB-37C7-D65A-1E9D4F2B6000}"/>
              </a:ext>
            </a:extLst>
          </p:cNvPr>
          <p:cNvPicPr>
            <a:picLocks noChangeAspect="1"/>
          </p:cNvPicPr>
          <p:nvPr/>
        </p:nvPicPr>
        <p:blipFill rotWithShape="1">
          <a:blip r:embed="rId3"/>
          <a:srcRect l="8268" r="11313" b="-1"/>
          <a:stretch/>
        </p:blipFill>
        <p:spPr>
          <a:xfrm>
            <a:off x="5229476" y="643467"/>
            <a:ext cx="6076659" cy="5251646"/>
          </a:xfrm>
          <a:prstGeom prst="rect">
            <a:avLst/>
          </a:prstGeom>
        </p:spPr>
      </p:pic>
    </p:spTree>
    <p:extLst>
      <p:ext uri="{BB962C8B-B14F-4D97-AF65-F5344CB8AC3E}">
        <p14:creationId xmlns:p14="http://schemas.microsoft.com/office/powerpoint/2010/main" val="389071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18A35A-40D4-B882-FE43-6F2BE22874A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Predictive Models</a:t>
            </a:r>
          </a:p>
        </p:txBody>
      </p:sp>
      <p:sp>
        <p:nvSpPr>
          <p:cNvPr id="2" name="TextBox 1">
            <a:extLst>
              <a:ext uri="{FF2B5EF4-FFF2-40B4-BE49-F238E27FC236}">
                <a16:creationId xmlns:a16="http://schemas.microsoft.com/office/drawing/2014/main" id="{0FC9A7A6-B9FE-428B-583C-6263BEBA22CF}"/>
              </a:ext>
            </a:extLst>
          </p:cNvPr>
          <p:cNvSpPr txBox="1"/>
          <p:nvPr/>
        </p:nvSpPr>
        <p:spPr>
          <a:xfrm>
            <a:off x="189913" y="1738010"/>
            <a:ext cx="6562579" cy="470581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We used Gaussian Mixture model to </a:t>
            </a:r>
            <a:r>
              <a:rPr lang="en-US" sz="2000" dirty="0">
                <a:effectLst/>
              </a:rPr>
              <a:t>predict the price based on the cluster; we can predict neighborhoods, Airbnb hotel listings &amp; price range.</a:t>
            </a:r>
            <a:r>
              <a:rPr lang="en-US" sz="2000" dirty="0"/>
              <a:t> </a:t>
            </a:r>
          </a:p>
          <a:p>
            <a:pPr marL="342900" indent="-228600">
              <a:lnSpc>
                <a:spcPct val="90000"/>
              </a:lnSpc>
              <a:spcAft>
                <a:spcPts val="600"/>
              </a:spcAft>
              <a:buFont typeface="Arial" panose="020B0604020202020204" pitchFamily="34" charset="0"/>
              <a:buChar char="•"/>
            </a:pPr>
            <a:r>
              <a:rPr lang="en-US" sz="2000" dirty="0">
                <a:effectLst/>
              </a:rPr>
              <a:t>Then we predicted the price of each cluster using random forest classification with the dependent variable as price and the independent variable as cluster number.</a:t>
            </a:r>
          </a:p>
          <a:p>
            <a:pPr marL="342900" indent="-228600">
              <a:lnSpc>
                <a:spcPct val="90000"/>
              </a:lnSpc>
              <a:spcAft>
                <a:spcPts val="600"/>
              </a:spcAft>
              <a:buFont typeface="Arial" panose="020B0604020202020204" pitchFamily="34" charset="0"/>
              <a:buChar char="•"/>
            </a:pPr>
            <a:r>
              <a:rPr lang="en-US" sz="2000" dirty="0"/>
              <a:t>But we got an accuracy score of 5%, As the accuracy was very low, we took top 5 essential features from the above random forest classification model to fit the model using them. But then we didn’t get high accuracy.</a:t>
            </a:r>
          </a:p>
          <a:p>
            <a:pPr marL="342900" indent="-228600">
              <a:lnSpc>
                <a:spcPct val="90000"/>
              </a:lnSpc>
              <a:spcAft>
                <a:spcPts val="600"/>
              </a:spcAft>
              <a:buFont typeface="Arial" panose="020B0604020202020204" pitchFamily="34" charset="0"/>
              <a:buChar char="•"/>
            </a:pPr>
            <a:r>
              <a:rPr lang="en-US" sz="2000" dirty="0"/>
              <a:t>So, we classified the price into various ranges like economic, low-mid, high-mid &amp; high.</a:t>
            </a:r>
          </a:p>
          <a:p>
            <a:pPr indent="-228600">
              <a:lnSpc>
                <a:spcPct val="90000"/>
              </a:lnSpc>
              <a:spcAft>
                <a:spcPts val="600"/>
              </a:spcAft>
              <a:buFont typeface="Arial" panose="020B0604020202020204" pitchFamily="34" charset="0"/>
              <a:buChar char="•"/>
            </a:pPr>
            <a:endParaRPr lang="en-US" sz="2000" dirty="0"/>
          </a:p>
        </p:txBody>
      </p:sp>
      <p:pic>
        <p:nvPicPr>
          <p:cNvPr id="25" name="Picture 24" descr="Chart, funnel chart&#10;&#10;Description automatically generated">
            <a:extLst>
              <a:ext uri="{FF2B5EF4-FFF2-40B4-BE49-F238E27FC236}">
                <a16:creationId xmlns:a16="http://schemas.microsoft.com/office/drawing/2014/main" id="{E9D090CB-4591-A745-FC8A-05BF51972830}"/>
              </a:ext>
            </a:extLst>
          </p:cNvPr>
          <p:cNvPicPr>
            <a:picLocks noChangeAspect="1"/>
          </p:cNvPicPr>
          <p:nvPr/>
        </p:nvPicPr>
        <p:blipFill>
          <a:blip r:embed="rId2"/>
          <a:stretch>
            <a:fillRect/>
          </a:stretch>
        </p:blipFill>
        <p:spPr>
          <a:xfrm>
            <a:off x="6645476" y="1853277"/>
            <a:ext cx="5356611" cy="4475279"/>
          </a:xfrm>
          <a:prstGeom prst="rect">
            <a:avLst/>
          </a:prstGeom>
        </p:spPr>
      </p:pic>
    </p:spTree>
    <p:extLst>
      <p:ext uri="{BB962C8B-B14F-4D97-AF65-F5344CB8AC3E}">
        <p14:creationId xmlns:p14="http://schemas.microsoft.com/office/powerpoint/2010/main" val="35121721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TotalTime>
  <Words>1533</Words>
  <Application>Microsoft Macintosh PowerPoint</Application>
  <PresentationFormat>Widescreen</PresentationFormat>
  <Paragraphs>138</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Rambhupal Payyavula</cp:lastModifiedBy>
  <cp:revision>22</cp:revision>
  <dcterms:created xsi:type="dcterms:W3CDTF">2022-02-12T01:32:25Z</dcterms:created>
  <dcterms:modified xsi:type="dcterms:W3CDTF">2022-06-29T03:08:09Z</dcterms:modified>
</cp:coreProperties>
</file>